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1" r:id="rId2"/>
    <p:sldMasterId id="2147483683" r:id="rId3"/>
    <p:sldMasterId id="2147483695" r:id="rId4"/>
    <p:sldMasterId id="2147483707" r:id="rId5"/>
  </p:sldMasterIdLst>
  <p:sldIdLst>
    <p:sldId id="259" r:id="rId6"/>
    <p:sldId id="262" r:id="rId7"/>
    <p:sldId id="265" r:id="rId8"/>
    <p:sldId id="268" r:id="rId9"/>
    <p:sldId id="271" r:id="rId10"/>
    <p:sldId id="274" r:id="rId11"/>
    <p:sldId id="277" r:id="rId12"/>
    <p:sldId id="280" r:id="rId13"/>
    <p:sldId id="283" r:id="rId14"/>
    <p:sldId id="286" r:id="rId15"/>
    <p:sldId id="289" r:id="rId16"/>
    <p:sldId id="292" r:id="rId17"/>
    <p:sldId id="295" r:id="rId18"/>
    <p:sldId id="298" r:id="rId19"/>
    <p:sldId id="301" r:id="rId20"/>
    <p:sldId id="304" r:id="rId21"/>
    <p:sldId id="308" r:id="rId22"/>
    <p:sldId id="307" r:id="rId23"/>
  </p:sldIdLst>
  <p:sldSz cx="12192000" cy="6858000"/>
  <p:notesSz cx="6858000" cy="9144000"/>
  <p:embeddedFontLst>
    <p:embeddedFont>
      <p:font typeface="Bryndan Write" panose="02000503000000000000" pitchFamily="2" charset="0"/>
      <p:regular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Gochi Hand" pitchFamily="2" charset="77"/>
      <p:regular r:id="rId31"/>
    </p:embeddedFont>
    <p:embeddedFont>
      <p:font typeface="Now" pitchFamily="2" charset="77"/>
      <p:regular r:id="rId32"/>
    </p:embeddedFont>
  </p:embeddedFontLst>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A89CC7-ADC7-9948-BEB3-93D02D719C9A}" v="1" dt="2023-10-21T01:06:49.1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p:restoredTop sz="0"/>
  </p:normalViewPr>
  <p:slideViewPr>
    <p:cSldViewPr>
      <p:cViewPr varScale="1">
        <p:scale>
          <a:sx n="128" d="100"/>
          <a:sy n="128" d="100"/>
        </p:scale>
        <p:origin x="456" y="17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tags" Target="tags/tag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361FF114-37C8-4EE5-8053-22C0C6D4ED50}" type="datetimeFigureOut">
              <a:rPr lang="en-US" smtClean="0"/>
              <a:t>10/20/23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A4A6156E-45E7-4B1D-B098-CEC619C3F383}" type="datetimeFigureOut">
              <a:rPr lang="en-US" smtClean="0"/>
              <a:t>10/20/23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69773D3B-5571-46D0-9861-8285CB9EDD21}" type="datetimeFigureOut">
              <a:rPr lang="en-US" smtClean="0"/>
              <a:t>10/20/23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76069-5867-84C6-CA72-7C78EF45C3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D796D9-AFF6-F071-D42B-8C4AD29077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EC382F-C9EF-087C-AAF8-7A84E3B498B2}"/>
              </a:ext>
            </a:extLst>
          </p:cNvPr>
          <p:cNvSpPr>
            <a:spLocks noGrp="1"/>
          </p:cNvSpPr>
          <p:nvPr>
            <p:ph type="dt" sz="half" idx="10"/>
          </p:nvPr>
        </p:nvSpPr>
        <p:spPr/>
        <p:txBody>
          <a:bodyPr/>
          <a:lstStyle/>
          <a:p>
            <a:fld id="{5C548BB9-4553-0D49-A0D5-E987A7667710}" type="datetimeFigureOut">
              <a:rPr lang="en-US" smtClean="0"/>
              <a:t>10/20/23</a:t>
            </a:fld>
            <a:endParaRPr lang="en-US"/>
          </a:p>
        </p:txBody>
      </p:sp>
      <p:sp>
        <p:nvSpPr>
          <p:cNvPr id="5" name="Footer Placeholder 4">
            <a:extLst>
              <a:ext uri="{FF2B5EF4-FFF2-40B4-BE49-F238E27FC236}">
                <a16:creationId xmlns:a16="http://schemas.microsoft.com/office/drawing/2014/main" id="{FA091F78-0F25-1AE0-9C7F-133411AE5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1EC28-E0DD-1391-FABB-4267DFE7C9F2}"/>
              </a:ext>
            </a:extLst>
          </p:cNvPr>
          <p:cNvSpPr>
            <a:spLocks noGrp="1"/>
          </p:cNvSpPr>
          <p:nvPr>
            <p:ph type="sldNum" sz="quarter" idx="12"/>
          </p:nvPr>
        </p:nvSpPr>
        <p:spPr/>
        <p:txBody>
          <a:bodyPr/>
          <a:lstStyle/>
          <a:p>
            <a:fld id="{84EAF24E-946D-9547-86C8-8F3A69B460BC}" type="slidenum">
              <a:rPr lang="en-US" smtClean="0"/>
              <a:t>‹#›</a:t>
            </a:fld>
            <a:endParaRPr lang="en-US"/>
          </a:p>
        </p:txBody>
      </p:sp>
    </p:spTree>
    <p:extLst>
      <p:ext uri="{BB962C8B-B14F-4D97-AF65-F5344CB8AC3E}">
        <p14:creationId xmlns:p14="http://schemas.microsoft.com/office/powerpoint/2010/main" val="164967193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2B6-53FC-5525-5A8D-9168709A0F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FED9BA-2CEA-1880-F283-2B19DE6554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CE9EC-66CD-BFA6-D068-A1BD567BB5C5}"/>
              </a:ext>
            </a:extLst>
          </p:cNvPr>
          <p:cNvSpPr>
            <a:spLocks noGrp="1"/>
          </p:cNvSpPr>
          <p:nvPr>
            <p:ph type="dt" sz="half" idx="10"/>
          </p:nvPr>
        </p:nvSpPr>
        <p:spPr/>
        <p:txBody>
          <a:bodyPr/>
          <a:lstStyle/>
          <a:p>
            <a:fld id="{5C548BB9-4553-0D49-A0D5-E987A7667710}" type="datetimeFigureOut">
              <a:rPr lang="en-US" smtClean="0"/>
              <a:t>10/20/23</a:t>
            </a:fld>
            <a:endParaRPr lang="en-US"/>
          </a:p>
        </p:txBody>
      </p:sp>
      <p:sp>
        <p:nvSpPr>
          <p:cNvPr id="5" name="Footer Placeholder 4">
            <a:extLst>
              <a:ext uri="{FF2B5EF4-FFF2-40B4-BE49-F238E27FC236}">
                <a16:creationId xmlns:a16="http://schemas.microsoft.com/office/drawing/2014/main" id="{4790133A-7A3E-F270-BB3A-0C1F2F3A2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CE6784-CB5F-5FDC-5FF0-EF43FFA849D4}"/>
              </a:ext>
            </a:extLst>
          </p:cNvPr>
          <p:cNvSpPr>
            <a:spLocks noGrp="1"/>
          </p:cNvSpPr>
          <p:nvPr>
            <p:ph type="sldNum" sz="quarter" idx="12"/>
          </p:nvPr>
        </p:nvSpPr>
        <p:spPr/>
        <p:txBody>
          <a:bodyPr/>
          <a:lstStyle/>
          <a:p>
            <a:fld id="{84EAF24E-946D-9547-86C8-8F3A69B460BC}" type="slidenum">
              <a:rPr lang="en-US" smtClean="0"/>
              <a:t>‹#›</a:t>
            </a:fld>
            <a:endParaRPr lang="en-US"/>
          </a:p>
        </p:txBody>
      </p:sp>
    </p:spTree>
    <p:extLst>
      <p:ext uri="{BB962C8B-B14F-4D97-AF65-F5344CB8AC3E}">
        <p14:creationId xmlns:p14="http://schemas.microsoft.com/office/powerpoint/2010/main" val="316167874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576EA-0C89-6BC2-0A77-FA0F75092B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A28EC9-0A49-8BBB-EA55-1D39CE3828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D1C337-DD4E-E7B7-8559-9B61238403A5}"/>
              </a:ext>
            </a:extLst>
          </p:cNvPr>
          <p:cNvSpPr>
            <a:spLocks noGrp="1"/>
          </p:cNvSpPr>
          <p:nvPr>
            <p:ph type="dt" sz="half" idx="10"/>
          </p:nvPr>
        </p:nvSpPr>
        <p:spPr/>
        <p:txBody>
          <a:bodyPr/>
          <a:lstStyle/>
          <a:p>
            <a:fld id="{5C548BB9-4553-0D49-A0D5-E987A7667710}" type="datetimeFigureOut">
              <a:rPr lang="en-US" smtClean="0"/>
              <a:t>10/20/23</a:t>
            </a:fld>
            <a:endParaRPr lang="en-US"/>
          </a:p>
        </p:txBody>
      </p:sp>
      <p:sp>
        <p:nvSpPr>
          <p:cNvPr id="5" name="Footer Placeholder 4">
            <a:extLst>
              <a:ext uri="{FF2B5EF4-FFF2-40B4-BE49-F238E27FC236}">
                <a16:creationId xmlns:a16="http://schemas.microsoft.com/office/drawing/2014/main" id="{ACED68FE-A0CD-982B-B31F-C25DAC3F3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7E729-1CA4-FC88-5B73-60209636AF60}"/>
              </a:ext>
            </a:extLst>
          </p:cNvPr>
          <p:cNvSpPr>
            <a:spLocks noGrp="1"/>
          </p:cNvSpPr>
          <p:nvPr>
            <p:ph type="sldNum" sz="quarter" idx="12"/>
          </p:nvPr>
        </p:nvSpPr>
        <p:spPr/>
        <p:txBody>
          <a:bodyPr/>
          <a:lstStyle/>
          <a:p>
            <a:fld id="{84EAF24E-946D-9547-86C8-8F3A69B460BC}" type="slidenum">
              <a:rPr lang="en-US" smtClean="0"/>
              <a:t>‹#›</a:t>
            </a:fld>
            <a:endParaRPr lang="en-US"/>
          </a:p>
        </p:txBody>
      </p:sp>
    </p:spTree>
    <p:extLst>
      <p:ext uri="{BB962C8B-B14F-4D97-AF65-F5344CB8AC3E}">
        <p14:creationId xmlns:p14="http://schemas.microsoft.com/office/powerpoint/2010/main" val="297622733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6D9CD-EDE5-BA63-C891-A93B3EF5C9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B89B88-AF48-0CB9-458F-145CF9AA46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F21B1C-88EC-0B53-0B30-1283E83214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9E3769-0C71-1217-B462-15F02C82F26A}"/>
              </a:ext>
            </a:extLst>
          </p:cNvPr>
          <p:cNvSpPr>
            <a:spLocks noGrp="1"/>
          </p:cNvSpPr>
          <p:nvPr>
            <p:ph type="dt" sz="half" idx="10"/>
          </p:nvPr>
        </p:nvSpPr>
        <p:spPr/>
        <p:txBody>
          <a:bodyPr/>
          <a:lstStyle/>
          <a:p>
            <a:fld id="{5C548BB9-4553-0D49-A0D5-E987A7667710}" type="datetimeFigureOut">
              <a:rPr lang="en-US" smtClean="0"/>
              <a:t>10/20/23</a:t>
            </a:fld>
            <a:endParaRPr lang="en-US"/>
          </a:p>
        </p:txBody>
      </p:sp>
      <p:sp>
        <p:nvSpPr>
          <p:cNvPr id="6" name="Footer Placeholder 5">
            <a:extLst>
              <a:ext uri="{FF2B5EF4-FFF2-40B4-BE49-F238E27FC236}">
                <a16:creationId xmlns:a16="http://schemas.microsoft.com/office/drawing/2014/main" id="{4A0AB45C-9819-3386-FE87-922EC65590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B23DA-B530-FB3C-17FF-8733ED274101}"/>
              </a:ext>
            </a:extLst>
          </p:cNvPr>
          <p:cNvSpPr>
            <a:spLocks noGrp="1"/>
          </p:cNvSpPr>
          <p:nvPr>
            <p:ph type="sldNum" sz="quarter" idx="12"/>
          </p:nvPr>
        </p:nvSpPr>
        <p:spPr/>
        <p:txBody>
          <a:bodyPr/>
          <a:lstStyle/>
          <a:p>
            <a:fld id="{84EAF24E-946D-9547-86C8-8F3A69B460BC}" type="slidenum">
              <a:rPr lang="en-US" smtClean="0"/>
              <a:t>‹#›</a:t>
            </a:fld>
            <a:endParaRPr lang="en-US"/>
          </a:p>
        </p:txBody>
      </p:sp>
    </p:spTree>
    <p:extLst>
      <p:ext uri="{BB962C8B-B14F-4D97-AF65-F5344CB8AC3E}">
        <p14:creationId xmlns:p14="http://schemas.microsoft.com/office/powerpoint/2010/main" val="427261209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087D-116D-9932-181A-EF81AD58A6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E5D5FB-5B08-DDB0-2908-F22F6B6B3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5ABDCF-5577-8A3A-1D9A-337C6671B8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57E74C-1BA0-CD6C-FDE0-28EF771E59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46A051-F654-8820-4021-E29553499D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737173-BFC6-EF17-BDD1-AA249BF8A4AC}"/>
              </a:ext>
            </a:extLst>
          </p:cNvPr>
          <p:cNvSpPr>
            <a:spLocks noGrp="1"/>
          </p:cNvSpPr>
          <p:nvPr>
            <p:ph type="dt" sz="half" idx="10"/>
          </p:nvPr>
        </p:nvSpPr>
        <p:spPr/>
        <p:txBody>
          <a:bodyPr/>
          <a:lstStyle/>
          <a:p>
            <a:fld id="{5C548BB9-4553-0D49-A0D5-E987A7667710}" type="datetimeFigureOut">
              <a:rPr lang="en-US" smtClean="0"/>
              <a:t>10/20/23</a:t>
            </a:fld>
            <a:endParaRPr lang="en-US"/>
          </a:p>
        </p:txBody>
      </p:sp>
      <p:sp>
        <p:nvSpPr>
          <p:cNvPr id="8" name="Footer Placeholder 7">
            <a:extLst>
              <a:ext uri="{FF2B5EF4-FFF2-40B4-BE49-F238E27FC236}">
                <a16:creationId xmlns:a16="http://schemas.microsoft.com/office/drawing/2014/main" id="{D28B46F0-466A-8FD4-3556-B99C779ACA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11F926-166F-4110-9F98-3941A172B270}"/>
              </a:ext>
            </a:extLst>
          </p:cNvPr>
          <p:cNvSpPr>
            <a:spLocks noGrp="1"/>
          </p:cNvSpPr>
          <p:nvPr>
            <p:ph type="sldNum" sz="quarter" idx="12"/>
          </p:nvPr>
        </p:nvSpPr>
        <p:spPr/>
        <p:txBody>
          <a:bodyPr/>
          <a:lstStyle/>
          <a:p>
            <a:fld id="{84EAF24E-946D-9547-86C8-8F3A69B460BC}" type="slidenum">
              <a:rPr lang="en-US" smtClean="0"/>
              <a:t>‹#›</a:t>
            </a:fld>
            <a:endParaRPr lang="en-US"/>
          </a:p>
        </p:txBody>
      </p:sp>
    </p:spTree>
    <p:extLst>
      <p:ext uri="{BB962C8B-B14F-4D97-AF65-F5344CB8AC3E}">
        <p14:creationId xmlns:p14="http://schemas.microsoft.com/office/powerpoint/2010/main" val="23725281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69335-9427-1FC4-F079-7038165A23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66969A-DD59-33E6-85F3-FBB4B4438BDF}"/>
              </a:ext>
            </a:extLst>
          </p:cNvPr>
          <p:cNvSpPr>
            <a:spLocks noGrp="1"/>
          </p:cNvSpPr>
          <p:nvPr>
            <p:ph type="dt" sz="half" idx="10"/>
          </p:nvPr>
        </p:nvSpPr>
        <p:spPr/>
        <p:txBody>
          <a:bodyPr/>
          <a:lstStyle/>
          <a:p>
            <a:fld id="{5C548BB9-4553-0D49-A0D5-E987A7667710}" type="datetimeFigureOut">
              <a:rPr lang="en-US" smtClean="0"/>
              <a:t>10/20/23</a:t>
            </a:fld>
            <a:endParaRPr lang="en-US"/>
          </a:p>
        </p:txBody>
      </p:sp>
      <p:sp>
        <p:nvSpPr>
          <p:cNvPr id="4" name="Footer Placeholder 3">
            <a:extLst>
              <a:ext uri="{FF2B5EF4-FFF2-40B4-BE49-F238E27FC236}">
                <a16:creationId xmlns:a16="http://schemas.microsoft.com/office/drawing/2014/main" id="{0F2BB19C-EC7D-8798-1768-DE97717910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587C41-D0E1-CF81-BBB4-DF017A39162B}"/>
              </a:ext>
            </a:extLst>
          </p:cNvPr>
          <p:cNvSpPr>
            <a:spLocks noGrp="1"/>
          </p:cNvSpPr>
          <p:nvPr>
            <p:ph type="sldNum" sz="quarter" idx="12"/>
          </p:nvPr>
        </p:nvSpPr>
        <p:spPr/>
        <p:txBody>
          <a:bodyPr/>
          <a:lstStyle/>
          <a:p>
            <a:fld id="{84EAF24E-946D-9547-86C8-8F3A69B460BC}" type="slidenum">
              <a:rPr lang="en-US" smtClean="0"/>
              <a:t>‹#›</a:t>
            </a:fld>
            <a:endParaRPr lang="en-US"/>
          </a:p>
        </p:txBody>
      </p:sp>
    </p:spTree>
    <p:extLst>
      <p:ext uri="{BB962C8B-B14F-4D97-AF65-F5344CB8AC3E}">
        <p14:creationId xmlns:p14="http://schemas.microsoft.com/office/powerpoint/2010/main" val="76112217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82BA8D-0E96-BA2A-D71F-6088926E761D}"/>
              </a:ext>
            </a:extLst>
          </p:cNvPr>
          <p:cNvSpPr>
            <a:spLocks noGrp="1"/>
          </p:cNvSpPr>
          <p:nvPr>
            <p:ph type="dt" sz="half" idx="10"/>
          </p:nvPr>
        </p:nvSpPr>
        <p:spPr/>
        <p:txBody>
          <a:bodyPr/>
          <a:lstStyle/>
          <a:p>
            <a:fld id="{5C548BB9-4553-0D49-A0D5-E987A7667710}" type="datetimeFigureOut">
              <a:rPr lang="en-US" smtClean="0"/>
              <a:t>10/20/23</a:t>
            </a:fld>
            <a:endParaRPr lang="en-US"/>
          </a:p>
        </p:txBody>
      </p:sp>
      <p:sp>
        <p:nvSpPr>
          <p:cNvPr id="3" name="Footer Placeholder 2">
            <a:extLst>
              <a:ext uri="{FF2B5EF4-FFF2-40B4-BE49-F238E27FC236}">
                <a16:creationId xmlns:a16="http://schemas.microsoft.com/office/drawing/2014/main" id="{F0DF783B-864D-DC68-A4AB-32A10FDA85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D2F124-42EF-3E60-4269-0927BBF21705}"/>
              </a:ext>
            </a:extLst>
          </p:cNvPr>
          <p:cNvSpPr>
            <a:spLocks noGrp="1"/>
          </p:cNvSpPr>
          <p:nvPr>
            <p:ph type="sldNum" sz="quarter" idx="12"/>
          </p:nvPr>
        </p:nvSpPr>
        <p:spPr/>
        <p:txBody>
          <a:bodyPr/>
          <a:lstStyle/>
          <a:p>
            <a:fld id="{84EAF24E-946D-9547-86C8-8F3A69B460BC}" type="slidenum">
              <a:rPr lang="en-US" smtClean="0"/>
              <a:t>‹#›</a:t>
            </a:fld>
            <a:endParaRPr lang="en-US"/>
          </a:p>
        </p:txBody>
      </p:sp>
    </p:spTree>
    <p:extLst>
      <p:ext uri="{BB962C8B-B14F-4D97-AF65-F5344CB8AC3E}">
        <p14:creationId xmlns:p14="http://schemas.microsoft.com/office/powerpoint/2010/main" val="266828600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B8F32-8234-A3A3-27E8-B5A644023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9E401B-5A91-1FAB-1E1B-38F1C72D6A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B5D097-3A33-0C36-1C44-3364536B6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BAF9B9-6FB9-F58A-6BE5-F4EB2DD7B1CE}"/>
              </a:ext>
            </a:extLst>
          </p:cNvPr>
          <p:cNvSpPr>
            <a:spLocks noGrp="1"/>
          </p:cNvSpPr>
          <p:nvPr>
            <p:ph type="dt" sz="half" idx="10"/>
          </p:nvPr>
        </p:nvSpPr>
        <p:spPr/>
        <p:txBody>
          <a:bodyPr/>
          <a:lstStyle/>
          <a:p>
            <a:fld id="{5C548BB9-4553-0D49-A0D5-E987A7667710}" type="datetimeFigureOut">
              <a:rPr lang="en-US" smtClean="0"/>
              <a:t>10/20/23</a:t>
            </a:fld>
            <a:endParaRPr lang="en-US"/>
          </a:p>
        </p:txBody>
      </p:sp>
      <p:sp>
        <p:nvSpPr>
          <p:cNvPr id="6" name="Footer Placeholder 5">
            <a:extLst>
              <a:ext uri="{FF2B5EF4-FFF2-40B4-BE49-F238E27FC236}">
                <a16:creationId xmlns:a16="http://schemas.microsoft.com/office/drawing/2014/main" id="{74D24AB4-7A4A-DBA4-E322-66CE9CBE0B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746DE9-0D94-9911-0A9A-0AA63C994FAB}"/>
              </a:ext>
            </a:extLst>
          </p:cNvPr>
          <p:cNvSpPr>
            <a:spLocks noGrp="1"/>
          </p:cNvSpPr>
          <p:nvPr>
            <p:ph type="sldNum" sz="quarter" idx="12"/>
          </p:nvPr>
        </p:nvSpPr>
        <p:spPr/>
        <p:txBody>
          <a:bodyPr/>
          <a:lstStyle/>
          <a:p>
            <a:fld id="{84EAF24E-946D-9547-86C8-8F3A69B460BC}" type="slidenum">
              <a:rPr lang="en-US" smtClean="0"/>
              <a:t>‹#›</a:t>
            </a:fld>
            <a:endParaRPr lang="en-US"/>
          </a:p>
        </p:txBody>
      </p:sp>
    </p:spTree>
    <p:extLst>
      <p:ext uri="{BB962C8B-B14F-4D97-AF65-F5344CB8AC3E}">
        <p14:creationId xmlns:p14="http://schemas.microsoft.com/office/powerpoint/2010/main" val="78194924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6E95C51B-E640-4B0B-B370-F00B8F18F2B2}" type="datetimeFigureOut">
              <a:rPr lang="en-US" smtClean="0"/>
              <a:t>10/20/23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CF36-70A8-AD7B-3A67-7FC432CFB4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EFF698-5ADE-101D-B6B6-848F495414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125466-30D6-E025-C4B0-46FF8D63D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689F2-172D-3931-1679-4649791CC899}"/>
              </a:ext>
            </a:extLst>
          </p:cNvPr>
          <p:cNvSpPr>
            <a:spLocks noGrp="1"/>
          </p:cNvSpPr>
          <p:nvPr>
            <p:ph type="dt" sz="half" idx="10"/>
          </p:nvPr>
        </p:nvSpPr>
        <p:spPr/>
        <p:txBody>
          <a:bodyPr/>
          <a:lstStyle/>
          <a:p>
            <a:fld id="{5C548BB9-4553-0D49-A0D5-E987A7667710}" type="datetimeFigureOut">
              <a:rPr lang="en-US" smtClean="0"/>
              <a:t>10/20/23</a:t>
            </a:fld>
            <a:endParaRPr lang="en-US"/>
          </a:p>
        </p:txBody>
      </p:sp>
      <p:sp>
        <p:nvSpPr>
          <p:cNvPr id="6" name="Footer Placeholder 5">
            <a:extLst>
              <a:ext uri="{FF2B5EF4-FFF2-40B4-BE49-F238E27FC236}">
                <a16:creationId xmlns:a16="http://schemas.microsoft.com/office/drawing/2014/main" id="{22803423-26BF-26D3-2ECF-D1A881384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6A48A8-CD23-B4F7-382E-AE7A4EE5D13F}"/>
              </a:ext>
            </a:extLst>
          </p:cNvPr>
          <p:cNvSpPr>
            <a:spLocks noGrp="1"/>
          </p:cNvSpPr>
          <p:nvPr>
            <p:ph type="sldNum" sz="quarter" idx="12"/>
          </p:nvPr>
        </p:nvSpPr>
        <p:spPr/>
        <p:txBody>
          <a:bodyPr/>
          <a:lstStyle/>
          <a:p>
            <a:fld id="{84EAF24E-946D-9547-86C8-8F3A69B460BC}" type="slidenum">
              <a:rPr lang="en-US" smtClean="0"/>
              <a:t>‹#›</a:t>
            </a:fld>
            <a:endParaRPr lang="en-US"/>
          </a:p>
        </p:txBody>
      </p:sp>
    </p:spTree>
    <p:extLst>
      <p:ext uri="{BB962C8B-B14F-4D97-AF65-F5344CB8AC3E}">
        <p14:creationId xmlns:p14="http://schemas.microsoft.com/office/powerpoint/2010/main" val="350821177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1DD4-4759-9BE5-B5EA-3D6E2D0EF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7429BB-DEBD-94C7-917B-99389F349E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986BE-FB20-13DB-6216-EB77A2BA357A}"/>
              </a:ext>
            </a:extLst>
          </p:cNvPr>
          <p:cNvSpPr>
            <a:spLocks noGrp="1"/>
          </p:cNvSpPr>
          <p:nvPr>
            <p:ph type="dt" sz="half" idx="10"/>
          </p:nvPr>
        </p:nvSpPr>
        <p:spPr/>
        <p:txBody>
          <a:bodyPr/>
          <a:lstStyle/>
          <a:p>
            <a:fld id="{5C548BB9-4553-0D49-A0D5-E987A7667710}" type="datetimeFigureOut">
              <a:rPr lang="en-US" smtClean="0"/>
              <a:t>10/20/23</a:t>
            </a:fld>
            <a:endParaRPr lang="en-US"/>
          </a:p>
        </p:txBody>
      </p:sp>
      <p:sp>
        <p:nvSpPr>
          <p:cNvPr id="5" name="Footer Placeholder 4">
            <a:extLst>
              <a:ext uri="{FF2B5EF4-FFF2-40B4-BE49-F238E27FC236}">
                <a16:creationId xmlns:a16="http://schemas.microsoft.com/office/drawing/2014/main" id="{867479C8-FF2E-3074-F8E6-7DEC27217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1D52E-AE35-2830-264E-C6717C1C4B29}"/>
              </a:ext>
            </a:extLst>
          </p:cNvPr>
          <p:cNvSpPr>
            <a:spLocks noGrp="1"/>
          </p:cNvSpPr>
          <p:nvPr>
            <p:ph type="sldNum" sz="quarter" idx="12"/>
          </p:nvPr>
        </p:nvSpPr>
        <p:spPr/>
        <p:txBody>
          <a:bodyPr/>
          <a:lstStyle/>
          <a:p>
            <a:fld id="{84EAF24E-946D-9547-86C8-8F3A69B460BC}" type="slidenum">
              <a:rPr lang="en-US" smtClean="0"/>
              <a:t>‹#›</a:t>
            </a:fld>
            <a:endParaRPr lang="en-US"/>
          </a:p>
        </p:txBody>
      </p:sp>
    </p:spTree>
    <p:extLst>
      <p:ext uri="{BB962C8B-B14F-4D97-AF65-F5344CB8AC3E}">
        <p14:creationId xmlns:p14="http://schemas.microsoft.com/office/powerpoint/2010/main" val="206388036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26F73-6C91-34A1-98BF-6CDBC69F13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15381B-BF72-9FAC-E75A-F12522653A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C3F036-70A8-9309-FC4F-504FECC33296}"/>
              </a:ext>
            </a:extLst>
          </p:cNvPr>
          <p:cNvSpPr>
            <a:spLocks noGrp="1"/>
          </p:cNvSpPr>
          <p:nvPr>
            <p:ph type="dt" sz="half" idx="10"/>
          </p:nvPr>
        </p:nvSpPr>
        <p:spPr/>
        <p:txBody>
          <a:bodyPr/>
          <a:lstStyle/>
          <a:p>
            <a:fld id="{5C548BB9-4553-0D49-A0D5-E987A7667710}" type="datetimeFigureOut">
              <a:rPr lang="en-US" smtClean="0"/>
              <a:t>10/20/23</a:t>
            </a:fld>
            <a:endParaRPr lang="en-US"/>
          </a:p>
        </p:txBody>
      </p:sp>
      <p:sp>
        <p:nvSpPr>
          <p:cNvPr id="5" name="Footer Placeholder 4">
            <a:extLst>
              <a:ext uri="{FF2B5EF4-FFF2-40B4-BE49-F238E27FC236}">
                <a16:creationId xmlns:a16="http://schemas.microsoft.com/office/drawing/2014/main" id="{D2F457F5-10E2-1EB2-8D2D-40D972B80C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41D2C8-2FDB-A2A9-1F71-0289AEC1DE6D}"/>
              </a:ext>
            </a:extLst>
          </p:cNvPr>
          <p:cNvSpPr>
            <a:spLocks noGrp="1"/>
          </p:cNvSpPr>
          <p:nvPr>
            <p:ph type="sldNum" sz="quarter" idx="12"/>
          </p:nvPr>
        </p:nvSpPr>
        <p:spPr/>
        <p:txBody>
          <a:bodyPr/>
          <a:lstStyle/>
          <a:p>
            <a:fld id="{84EAF24E-946D-9547-86C8-8F3A69B460BC}" type="slidenum">
              <a:rPr lang="en-US" smtClean="0"/>
              <a:t>‹#›</a:t>
            </a:fld>
            <a:endParaRPr lang="en-US"/>
          </a:p>
        </p:txBody>
      </p:sp>
    </p:spTree>
    <p:extLst>
      <p:ext uri="{BB962C8B-B14F-4D97-AF65-F5344CB8AC3E}">
        <p14:creationId xmlns:p14="http://schemas.microsoft.com/office/powerpoint/2010/main" val="246966163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4"/>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00" indent="0" algn="ctr">
              <a:buNone/>
              <a:defRPr>
                <a:solidFill>
                  <a:schemeClr val="tx1">
                    <a:tint val="75000"/>
                  </a:schemeClr>
                </a:solidFill>
              </a:defRPr>
            </a:lvl2pPr>
            <a:lvl3pPr marL="609600" indent="0" algn="ctr">
              <a:buNone/>
              <a:defRPr>
                <a:solidFill>
                  <a:schemeClr val="tx1">
                    <a:tint val="75000"/>
                  </a:schemeClr>
                </a:solidFill>
              </a:defRPr>
            </a:lvl3pPr>
            <a:lvl4pPr marL="914400" indent="0" algn="ctr">
              <a:buNone/>
              <a:defRPr>
                <a:solidFill>
                  <a:schemeClr val="tx1">
                    <a:tint val="75000"/>
                  </a:schemeClr>
                </a:solidFill>
              </a:defRPr>
            </a:lvl4pPr>
            <a:lvl5pPr marL="1219200" indent="0" algn="ctr">
              <a:buNone/>
              <a:defRPr>
                <a:solidFill>
                  <a:schemeClr val="tx1">
                    <a:tint val="75000"/>
                  </a:schemeClr>
                </a:solidFill>
              </a:defRPr>
            </a:lvl5pPr>
            <a:lvl6pPr marL="1524000" indent="0" algn="ctr">
              <a:buNone/>
              <a:defRPr>
                <a:solidFill>
                  <a:schemeClr val="tx1">
                    <a:tint val="75000"/>
                  </a:schemeClr>
                </a:solidFill>
              </a:defRPr>
            </a:lvl6pPr>
            <a:lvl7pPr marL="1828800" indent="0" algn="ctr">
              <a:buNone/>
              <a:defRPr>
                <a:solidFill>
                  <a:schemeClr val="tx1">
                    <a:tint val="75000"/>
                  </a:schemeClr>
                </a:solidFill>
              </a:defRPr>
            </a:lvl7pPr>
            <a:lvl8pPr marL="2133600" indent="0" algn="ctr">
              <a:buNone/>
              <a:defRPr>
                <a:solidFill>
                  <a:schemeClr val="tx1">
                    <a:tint val="75000"/>
                  </a:schemeClr>
                </a:solidFill>
              </a:defRPr>
            </a:lvl8pPr>
            <a:lvl9pPr marL="2438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3"/>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00" indent="0">
              <a:buNone/>
              <a:defRPr sz="1200">
                <a:solidFill>
                  <a:schemeClr val="tx1">
                    <a:tint val="75000"/>
                  </a:schemeClr>
                </a:solidFill>
              </a:defRPr>
            </a:lvl2pPr>
            <a:lvl3pPr marL="609600" indent="0">
              <a:buNone/>
              <a:defRPr sz="1067">
                <a:solidFill>
                  <a:schemeClr val="tx1">
                    <a:tint val="75000"/>
                  </a:schemeClr>
                </a:solidFill>
              </a:defRPr>
            </a:lvl3pPr>
            <a:lvl4pPr marL="914400" indent="0">
              <a:buNone/>
              <a:defRPr sz="933">
                <a:solidFill>
                  <a:schemeClr val="tx1">
                    <a:tint val="75000"/>
                  </a:schemeClr>
                </a:solidFill>
              </a:defRPr>
            </a:lvl4pPr>
            <a:lvl5pPr marL="1219200" indent="0">
              <a:buNone/>
              <a:defRPr sz="933">
                <a:solidFill>
                  <a:schemeClr val="tx1">
                    <a:tint val="75000"/>
                  </a:schemeClr>
                </a:solidFill>
              </a:defRPr>
            </a:lvl5pPr>
            <a:lvl6pPr marL="1524000" indent="0">
              <a:buNone/>
              <a:defRPr sz="933">
                <a:solidFill>
                  <a:schemeClr val="tx1">
                    <a:tint val="75000"/>
                  </a:schemeClr>
                </a:solidFill>
              </a:defRPr>
            </a:lvl6pPr>
            <a:lvl7pPr marL="1828800" indent="0">
              <a:buNone/>
              <a:defRPr sz="933">
                <a:solidFill>
                  <a:schemeClr val="tx1">
                    <a:tint val="75000"/>
                  </a:schemeClr>
                </a:solidFill>
              </a:defRPr>
            </a:lvl7pPr>
            <a:lvl8pPr marL="2133600" indent="0">
              <a:buNone/>
              <a:defRPr sz="933">
                <a:solidFill>
                  <a:schemeClr val="tx1">
                    <a:tint val="75000"/>
                  </a:schemeClr>
                </a:solidFill>
              </a:defRPr>
            </a:lvl8pPr>
            <a:lvl9pPr marL="2438400"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00" indent="0">
              <a:buNone/>
              <a:defRPr sz="1333" b="1"/>
            </a:lvl2pPr>
            <a:lvl3pPr marL="609600" indent="0">
              <a:buNone/>
              <a:defRPr sz="1200" b="1"/>
            </a:lvl3pPr>
            <a:lvl4pPr marL="914400" indent="0">
              <a:buNone/>
              <a:defRPr sz="1067" b="1"/>
            </a:lvl4pPr>
            <a:lvl5pPr marL="1219200" indent="0">
              <a:buNone/>
              <a:defRPr sz="1067" b="1"/>
            </a:lvl5pPr>
            <a:lvl6pPr marL="1524000" indent="0">
              <a:buNone/>
              <a:defRPr sz="1067" b="1"/>
            </a:lvl6pPr>
            <a:lvl7pPr marL="1828800" indent="0">
              <a:buNone/>
              <a:defRPr sz="1067" b="1"/>
            </a:lvl7pPr>
            <a:lvl8pPr marL="2133600" indent="0">
              <a:buNone/>
              <a:defRPr sz="1067" b="1"/>
            </a:lvl8pPr>
            <a:lvl9pPr marL="2438400"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3" y="1023409"/>
            <a:ext cx="2694517" cy="426508"/>
          </a:xfrm>
        </p:spPr>
        <p:txBody>
          <a:bodyPr anchor="b"/>
          <a:lstStyle>
            <a:lvl1pPr marL="0" indent="0">
              <a:buNone/>
              <a:defRPr sz="1600" b="1"/>
            </a:lvl1pPr>
            <a:lvl2pPr marL="304800" indent="0">
              <a:buNone/>
              <a:defRPr sz="1333" b="1"/>
            </a:lvl2pPr>
            <a:lvl3pPr marL="609600" indent="0">
              <a:buNone/>
              <a:defRPr sz="1200" b="1"/>
            </a:lvl3pPr>
            <a:lvl4pPr marL="914400" indent="0">
              <a:buNone/>
              <a:defRPr sz="1067" b="1"/>
            </a:lvl4pPr>
            <a:lvl5pPr marL="1219200" indent="0">
              <a:buNone/>
              <a:defRPr sz="1067" b="1"/>
            </a:lvl5pPr>
            <a:lvl6pPr marL="1524000" indent="0">
              <a:buNone/>
              <a:defRPr sz="1067" b="1"/>
            </a:lvl6pPr>
            <a:lvl7pPr marL="1828800" indent="0">
              <a:buNone/>
              <a:defRPr sz="1067" b="1"/>
            </a:lvl7pPr>
            <a:lvl8pPr marL="2133600" indent="0">
              <a:buNone/>
              <a:defRPr sz="1067" b="1"/>
            </a:lvl8pPr>
            <a:lvl9pPr marL="2438400"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3"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E699C69A-1038-4501-80F2-126971602A16}" type="datetimeFigureOut">
              <a:rPr lang="en-US" smtClean="0"/>
              <a:t>10/20/23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3"/>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3"/>
            <a:ext cx="2005542" cy="3127375"/>
          </a:xfrm>
        </p:spPr>
        <p:txBody>
          <a:bodyPr/>
          <a:lstStyle>
            <a:lvl1pPr marL="0" indent="0">
              <a:buNone/>
              <a:defRPr sz="933"/>
            </a:lvl1pPr>
            <a:lvl2pPr marL="304800" indent="0">
              <a:buNone/>
              <a:defRPr sz="800"/>
            </a:lvl2pPr>
            <a:lvl3pPr marL="609600" indent="0">
              <a:buNone/>
              <a:defRPr sz="667"/>
            </a:lvl3pPr>
            <a:lvl4pPr marL="914400" indent="0">
              <a:buNone/>
              <a:defRPr sz="600"/>
            </a:lvl4pPr>
            <a:lvl5pPr marL="1219200" indent="0">
              <a:buNone/>
              <a:defRPr sz="600"/>
            </a:lvl5pPr>
            <a:lvl6pPr marL="1524000" indent="0">
              <a:buNone/>
              <a:defRPr sz="600"/>
            </a:lvl6pPr>
            <a:lvl7pPr marL="1828800" indent="0">
              <a:buNone/>
              <a:defRPr sz="600"/>
            </a:lvl7pPr>
            <a:lvl8pPr marL="2133600" indent="0">
              <a:buNone/>
              <a:defRPr sz="600"/>
            </a:lvl8pPr>
            <a:lvl9pPr marL="243840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00" indent="0">
              <a:buNone/>
              <a:defRPr sz="1867"/>
            </a:lvl2pPr>
            <a:lvl3pPr marL="609600" indent="0">
              <a:buNone/>
              <a:defRPr sz="1600"/>
            </a:lvl3pPr>
            <a:lvl4pPr marL="914400" indent="0">
              <a:buNone/>
              <a:defRPr sz="1333"/>
            </a:lvl4pPr>
            <a:lvl5pPr marL="1219200" indent="0">
              <a:buNone/>
              <a:defRPr sz="1333"/>
            </a:lvl5pPr>
            <a:lvl6pPr marL="1524000" indent="0">
              <a:buNone/>
              <a:defRPr sz="1333"/>
            </a:lvl6pPr>
            <a:lvl7pPr marL="1828800" indent="0">
              <a:buNone/>
              <a:defRPr sz="1333"/>
            </a:lvl7pPr>
            <a:lvl8pPr marL="2133600" indent="0">
              <a:buNone/>
              <a:defRPr sz="1333"/>
            </a:lvl8pPr>
            <a:lvl9pPr marL="2438400"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00" indent="0">
              <a:buNone/>
              <a:defRPr sz="800"/>
            </a:lvl2pPr>
            <a:lvl3pPr marL="609600" indent="0">
              <a:buNone/>
              <a:defRPr sz="667"/>
            </a:lvl3pPr>
            <a:lvl4pPr marL="914400" indent="0">
              <a:buNone/>
              <a:defRPr sz="600"/>
            </a:lvl4pPr>
            <a:lvl5pPr marL="1219200" indent="0">
              <a:buNone/>
              <a:defRPr sz="600"/>
            </a:lvl5pPr>
            <a:lvl6pPr marL="1524000" indent="0">
              <a:buNone/>
              <a:defRPr sz="600"/>
            </a:lvl6pPr>
            <a:lvl7pPr marL="1828800" indent="0">
              <a:buNone/>
              <a:defRPr sz="600"/>
            </a:lvl7pPr>
            <a:lvl8pPr marL="2133600" indent="0">
              <a:buNone/>
              <a:defRPr sz="600"/>
            </a:lvl8pPr>
            <a:lvl9pPr marL="243840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3FFC8E51-5E42-4171-A775-811B7D3E9DFD}" type="datetimeFigureOut">
              <a:rPr lang="en-US" smtClean="0"/>
              <a:t>10/20/23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DF49236-D327-4EA9-A369-78CEAFB0C99A}" type="datetimeFigureOut">
              <a:rPr lang="en-US" smtClean="0"/>
              <a:t>10/20/23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DEAE5B1D-97D5-4C86-A91E-D766BFBF9068}" type="datetimeFigureOut">
              <a:rPr lang="en-US" smtClean="0"/>
              <a:t>10/20/23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E0C6D3DC-232B-4EFF-866F-B668A612F76B}" type="datetimeFigureOut">
              <a:rPr lang="en-US" smtClean="0"/>
              <a:t>10/20/23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6F998C66-0404-4323-885A-9B556EAAA793}" type="datetimeFigureOut">
              <a:rPr lang="en-US" smtClean="0"/>
              <a:t>10/20/23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9830C975-7B96-4BDC-8751-A6049735823F}" type="datetimeFigureOut">
              <a:rPr lang="en-US" smtClean="0"/>
              <a:t>10/20/23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9978B913-C884-4C41-B9AE-A4B6221A294B}" type="datetimeFigureOut">
              <a:rPr lang="en-US" smtClean="0"/>
              <a:t>10/20/23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8460677E-9D6D-4EB6-8612-95E01952D6E3}" type="datetimeFigureOut">
              <a:rPr lang="en-US" smtClean="0"/>
              <a:t>10/20/23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5CC7CA86-5A25-4740-B76B-01BB78571E0D}" type="datetimeFigureOut">
              <a:rPr lang="en-US" smtClean="0"/>
              <a:t>10/20/23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90FA7CE3-1928-4AE6-8D96-92861352B492}" type="datetimeFigureOut">
              <a:rPr lang="en-US" smtClean="0"/>
              <a:t>10/20/23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2A33FAB-CE3C-44B4-910C-D664EB711C1F}" type="datetimeFigureOut">
              <a:rPr lang="en-US" smtClean="0"/>
              <a:t>10/20/23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0D73EED-D2E8-4164-B015-9AF76FA77086}" type="datetimeFigureOut">
              <a:rPr lang="en-US" smtClean="0"/>
              <a:t>10/20/23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4"/>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00" indent="0" algn="ctr">
              <a:buNone/>
              <a:defRPr>
                <a:solidFill>
                  <a:schemeClr val="tx1">
                    <a:tint val="75000"/>
                  </a:schemeClr>
                </a:solidFill>
              </a:defRPr>
            </a:lvl2pPr>
            <a:lvl3pPr marL="609600" indent="0" algn="ctr">
              <a:buNone/>
              <a:defRPr>
                <a:solidFill>
                  <a:schemeClr val="tx1">
                    <a:tint val="75000"/>
                  </a:schemeClr>
                </a:solidFill>
              </a:defRPr>
            </a:lvl3pPr>
            <a:lvl4pPr marL="914400" indent="0" algn="ctr">
              <a:buNone/>
              <a:defRPr>
                <a:solidFill>
                  <a:schemeClr val="tx1">
                    <a:tint val="75000"/>
                  </a:schemeClr>
                </a:solidFill>
              </a:defRPr>
            </a:lvl4pPr>
            <a:lvl5pPr marL="1219200" indent="0" algn="ctr">
              <a:buNone/>
              <a:defRPr>
                <a:solidFill>
                  <a:schemeClr val="tx1">
                    <a:tint val="75000"/>
                  </a:schemeClr>
                </a:solidFill>
              </a:defRPr>
            </a:lvl5pPr>
            <a:lvl6pPr marL="1524000" indent="0" algn="ctr">
              <a:buNone/>
              <a:defRPr>
                <a:solidFill>
                  <a:schemeClr val="tx1">
                    <a:tint val="75000"/>
                  </a:schemeClr>
                </a:solidFill>
              </a:defRPr>
            </a:lvl6pPr>
            <a:lvl7pPr marL="1828800" indent="0" algn="ctr">
              <a:buNone/>
              <a:defRPr>
                <a:solidFill>
                  <a:schemeClr val="tx1">
                    <a:tint val="75000"/>
                  </a:schemeClr>
                </a:solidFill>
              </a:defRPr>
            </a:lvl7pPr>
            <a:lvl8pPr marL="2133600" indent="0" algn="ctr">
              <a:buNone/>
              <a:defRPr>
                <a:solidFill>
                  <a:schemeClr val="tx1">
                    <a:tint val="75000"/>
                  </a:schemeClr>
                </a:solidFill>
              </a:defRPr>
            </a:lvl8pPr>
            <a:lvl9pPr marL="24384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3"/>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00" indent="0">
              <a:buNone/>
              <a:defRPr sz="1200">
                <a:solidFill>
                  <a:schemeClr val="tx1">
                    <a:tint val="75000"/>
                  </a:schemeClr>
                </a:solidFill>
              </a:defRPr>
            </a:lvl2pPr>
            <a:lvl3pPr marL="609600" indent="0">
              <a:buNone/>
              <a:defRPr sz="1067">
                <a:solidFill>
                  <a:schemeClr val="tx1">
                    <a:tint val="75000"/>
                  </a:schemeClr>
                </a:solidFill>
              </a:defRPr>
            </a:lvl3pPr>
            <a:lvl4pPr marL="914400" indent="0">
              <a:buNone/>
              <a:defRPr sz="933">
                <a:solidFill>
                  <a:schemeClr val="tx1">
                    <a:tint val="75000"/>
                  </a:schemeClr>
                </a:solidFill>
              </a:defRPr>
            </a:lvl4pPr>
            <a:lvl5pPr marL="1219200" indent="0">
              <a:buNone/>
              <a:defRPr sz="933">
                <a:solidFill>
                  <a:schemeClr val="tx1">
                    <a:tint val="75000"/>
                  </a:schemeClr>
                </a:solidFill>
              </a:defRPr>
            </a:lvl5pPr>
            <a:lvl6pPr marL="1524000" indent="0">
              <a:buNone/>
              <a:defRPr sz="933">
                <a:solidFill>
                  <a:schemeClr val="tx1">
                    <a:tint val="75000"/>
                  </a:schemeClr>
                </a:solidFill>
              </a:defRPr>
            </a:lvl6pPr>
            <a:lvl7pPr marL="1828800" indent="0">
              <a:buNone/>
              <a:defRPr sz="933">
                <a:solidFill>
                  <a:schemeClr val="tx1">
                    <a:tint val="75000"/>
                  </a:schemeClr>
                </a:solidFill>
              </a:defRPr>
            </a:lvl7pPr>
            <a:lvl8pPr marL="2133600" indent="0">
              <a:buNone/>
              <a:defRPr sz="933">
                <a:solidFill>
                  <a:schemeClr val="tx1">
                    <a:tint val="75000"/>
                  </a:schemeClr>
                </a:solidFill>
              </a:defRPr>
            </a:lvl8pPr>
            <a:lvl9pPr marL="2438400"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00" indent="0">
              <a:buNone/>
              <a:defRPr sz="1333" b="1"/>
            </a:lvl2pPr>
            <a:lvl3pPr marL="609600" indent="0">
              <a:buNone/>
              <a:defRPr sz="1200" b="1"/>
            </a:lvl3pPr>
            <a:lvl4pPr marL="914400" indent="0">
              <a:buNone/>
              <a:defRPr sz="1067" b="1"/>
            </a:lvl4pPr>
            <a:lvl5pPr marL="1219200" indent="0">
              <a:buNone/>
              <a:defRPr sz="1067" b="1"/>
            </a:lvl5pPr>
            <a:lvl6pPr marL="1524000" indent="0">
              <a:buNone/>
              <a:defRPr sz="1067" b="1"/>
            </a:lvl6pPr>
            <a:lvl7pPr marL="1828800" indent="0">
              <a:buNone/>
              <a:defRPr sz="1067" b="1"/>
            </a:lvl7pPr>
            <a:lvl8pPr marL="2133600" indent="0">
              <a:buNone/>
              <a:defRPr sz="1067" b="1"/>
            </a:lvl8pPr>
            <a:lvl9pPr marL="2438400"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3" y="1023409"/>
            <a:ext cx="2694517" cy="426508"/>
          </a:xfrm>
        </p:spPr>
        <p:txBody>
          <a:bodyPr anchor="b"/>
          <a:lstStyle>
            <a:lvl1pPr marL="0" indent="0">
              <a:buNone/>
              <a:defRPr sz="1600" b="1"/>
            </a:lvl1pPr>
            <a:lvl2pPr marL="304800" indent="0">
              <a:buNone/>
              <a:defRPr sz="1333" b="1"/>
            </a:lvl2pPr>
            <a:lvl3pPr marL="609600" indent="0">
              <a:buNone/>
              <a:defRPr sz="1200" b="1"/>
            </a:lvl3pPr>
            <a:lvl4pPr marL="914400" indent="0">
              <a:buNone/>
              <a:defRPr sz="1067" b="1"/>
            </a:lvl4pPr>
            <a:lvl5pPr marL="1219200" indent="0">
              <a:buNone/>
              <a:defRPr sz="1067" b="1"/>
            </a:lvl5pPr>
            <a:lvl6pPr marL="1524000" indent="0">
              <a:buNone/>
              <a:defRPr sz="1067" b="1"/>
            </a:lvl6pPr>
            <a:lvl7pPr marL="1828800" indent="0">
              <a:buNone/>
              <a:defRPr sz="1067" b="1"/>
            </a:lvl7pPr>
            <a:lvl8pPr marL="2133600" indent="0">
              <a:buNone/>
              <a:defRPr sz="1067" b="1"/>
            </a:lvl8pPr>
            <a:lvl9pPr marL="2438400"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3"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B8BA8811-6D99-4846-A711-B36F1591FB7E}" type="datetimeFigureOut">
              <a:rPr lang="en-US" smtClean="0"/>
              <a:t>10/20/23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3"/>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3"/>
            <a:ext cx="2005542" cy="3127375"/>
          </a:xfrm>
        </p:spPr>
        <p:txBody>
          <a:bodyPr/>
          <a:lstStyle>
            <a:lvl1pPr marL="0" indent="0">
              <a:buNone/>
              <a:defRPr sz="933"/>
            </a:lvl1pPr>
            <a:lvl2pPr marL="304800" indent="0">
              <a:buNone/>
              <a:defRPr sz="800"/>
            </a:lvl2pPr>
            <a:lvl3pPr marL="609600" indent="0">
              <a:buNone/>
              <a:defRPr sz="667"/>
            </a:lvl3pPr>
            <a:lvl4pPr marL="914400" indent="0">
              <a:buNone/>
              <a:defRPr sz="600"/>
            </a:lvl4pPr>
            <a:lvl5pPr marL="1219200" indent="0">
              <a:buNone/>
              <a:defRPr sz="600"/>
            </a:lvl5pPr>
            <a:lvl6pPr marL="1524000" indent="0">
              <a:buNone/>
              <a:defRPr sz="600"/>
            </a:lvl6pPr>
            <a:lvl7pPr marL="1828800" indent="0">
              <a:buNone/>
              <a:defRPr sz="600"/>
            </a:lvl7pPr>
            <a:lvl8pPr marL="2133600" indent="0">
              <a:buNone/>
              <a:defRPr sz="600"/>
            </a:lvl8pPr>
            <a:lvl9pPr marL="243840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00" indent="0">
              <a:buNone/>
              <a:defRPr sz="1867"/>
            </a:lvl2pPr>
            <a:lvl3pPr marL="609600" indent="0">
              <a:buNone/>
              <a:defRPr sz="1600"/>
            </a:lvl3pPr>
            <a:lvl4pPr marL="914400" indent="0">
              <a:buNone/>
              <a:defRPr sz="1333"/>
            </a:lvl4pPr>
            <a:lvl5pPr marL="1219200" indent="0">
              <a:buNone/>
              <a:defRPr sz="1333"/>
            </a:lvl5pPr>
            <a:lvl6pPr marL="1524000" indent="0">
              <a:buNone/>
              <a:defRPr sz="1333"/>
            </a:lvl6pPr>
            <a:lvl7pPr marL="1828800" indent="0">
              <a:buNone/>
              <a:defRPr sz="1333"/>
            </a:lvl7pPr>
            <a:lvl8pPr marL="2133600" indent="0">
              <a:buNone/>
              <a:defRPr sz="1333"/>
            </a:lvl8pPr>
            <a:lvl9pPr marL="2438400"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00" indent="0">
              <a:buNone/>
              <a:defRPr sz="800"/>
            </a:lvl2pPr>
            <a:lvl3pPr marL="609600" indent="0">
              <a:buNone/>
              <a:defRPr sz="667"/>
            </a:lvl3pPr>
            <a:lvl4pPr marL="914400" indent="0">
              <a:buNone/>
              <a:defRPr sz="600"/>
            </a:lvl4pPr>
            <a:lvl5pPr marL="1219200" indent="0">
              <a:buNone/>
              <a:defRPr sz="600"/>
            </a:lvl5pPr>
            <a:lvl6pPr marL="1524000" indent="0">
              <a:buNone/>
              <a:defRPr sz="600"/>
            </a:lvl6pPr>
            <a:lvl7pPr marL="1828800" indent="0">
              <a:buNone/>
              <a:defRPr sz="600"/>
            </a:lvl7pPr>
            <a:lvl8pPr marL="2133600" indent="0">
              <a:buNone/>
              <a:defRPr sz="600"/>
            </a:lvl8pPr>
            <a:lvl9pPr marL="2438400"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2B66E477-E139-4154-935C-FF4413D76D60}" type="datetimeFigureOut">
              <a:rPr lang="en-US" smtClean="0"/>
              <a:t>10/20/23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E4F470A0-8BCA-4E05-B5A9-D12F3FFEA40D}" type="datetimeFigureOut">
              <a:rPr lang="en-US" smtClean="0"/>
              <a:t>10/20/23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C962EEB3-C9A3-4223-A63C-1B8226181B4D}" type="datetimeFigureOut">
              <a:rPr lang="en-US" smtClean="0"/>
              <a:t>10/20/23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62FB8AB-6671-4964-86C7-199D838F98EB}" type="datetimeFigureOut">
              <a:rPr lang="en-US" smtClean="0"/>
              <a:t>10/20/23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31200C-C13D-A1BD-B61D-B2931E8A08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E63816-FEE1-055E-397F-D9032D13EC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8396F-472D-9907-740C-E4AAE59886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548BB9-4553-0D49-A0D5-E987A7667710}" type="datetimeFigureOut">
              <a:rPr lang="en-US" smtClean="0"/>
              <a:t>10/20/23</a:t>
            </a:fld>
            <a:endParaRPr lang="en-US"/>
          </a:p>
        </p:txBody>
      </p:sp>
      <p:sp>
        <p:nvSpPr>
          <p:cNvPr id="5" name="Footer Placeholder 4">
            <a:extLst>
              <a:ext uri="{FF2B5EF4-FFF2-40B4-BE49-F238E27FC236}">
                <a16:creationId xmlns:a16="http://schemas.microsoft.com/office/drawing/2014/main" id="{79C7F2C4-3AE7-9EED-B46B-76F077E1F3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DFE3E83E-388A-087B-A846-5A88D216C8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EAF24E-946D-9547-86C8-8F3A69B460BC}" type="slidenum">
              <a:rPr lang="en-US" smtClean="0"/>
              <a:t>‹#›</a:t>
            </a:fld>
            <a:endParaRPr lang="en-US"/>
          </a:p>
        </p:txBody>
      </p:sp>
    </p:spTree>
    <p:extLst>
      <p:ext uri="{BB962C8B-B14F-4D97-AF65-F5344CB8AC3E}">
        <p14:creationId xmlns:p14="http://schemas.microsoft.com/office/powerpoint/2010/main" val="217924506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defPPr>
              <a:defRPr lang="en-US"/>
            </a:defPPr>
            <a:lvl1pPr marL="0" algn="l" defTabSz="609600" rtl="0" eaLnBrk="1" latinLnBrk="0" hangingPunct="1">
              <a:defRPr sz="800" kern="1200">
                <a:solidFill>
                  <a:schemeClr val="tx1">
                    <a:tint val="75000"/>
                  </a:schemeClr>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fld id="{1D8BD707-D9CF-40AE-B4C6-C98DA3205C09}" type="datetimeFigureOut">
              <a:rPr lang="en-US" smtClean="0"/>
              <a:t>10/20/23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defPPr>
              <a:defRPr lang="en-US"/>
            </a:defPPr>
            <a:lvl1pPr marL="0" algn="ctr" defTabSz="609600" rtl="0" eaLnBrk="1" latinLnBrk="0" hangingPunct="1">
              <a:defRPr sz="800" kern="1200">
                <a:solidFill>
                  <a:schemeClr val="tx1">
                    <a:tint val="75000"/>
                  </a:schemeClr>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defPPr>
              <a:defRPr lang="en-US"/>
            </a:defPPr>
            <a:lvl1pPr marL="0" algn="r" defTabSz="609600" rtl="0" eaLnBrk="1" latinLnBrk="0" hangingPunct="1">
              <a:defRPr sz="800" kern="1200">
                <a:solidFill>
                  <a:schemeClr val="tx1">
                    <a:tint val="75000"/>
                  </a:schemeClr>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609600" rtl="0" eaLnBrk="1" latinLnBrk="0" hangingPunct="1">
        <a:spcBef>
          <a:spcPct val="0"/>
        </a:spcBef>
        <a:buNone/>
        <a:defRPr sz="2933" kern="1200">
          <a:solidFill>
            <a:schemeClr val="tx1"/>
          </a:solidFill>
          <a:latin typeface="+mj-lt"/>
          <a:ea typeface="+mj-ea"/>
          <a:cs typeface="+mj-cs"/>
        </a:defRPr>
      </a:lvl1pPr>
    </p:titleStyle>
    <p:bodyStyle>
      <a:lvl1pPr marL="228600" indent="-228600" algn="l" defTabSz="60960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00" indent="-190500" algn="l" defTabSz="60960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00" indent="-152400" algn="l" defTabSz="6096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0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8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D0B7A-F5DD-4F40-B4CB-3B2C354B893A}" type="datetimeFigureOut">
              <a:rPr lang="en-US" smtClean="0"/>
              <a:t>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defPPr>
              <a:defRPr lang="en-US"/>
            </a:defPPr>
            <a:lvl1pPr marL="0" algn="l" defTabSz="609600" rtl="0" eaLnBrk="1" latinLnBrk="0" hangingPunct="1">
              <a:defRPr sz="800" kern="1200">
                <a:solidFill>
                  <a:schemeClr val="tx1">
                    <a:tint val="75000"/>
                  </a:schemeClr>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fld id="{1D8BD707-D9CF-40AE-B4C6-C98DA3205C09}" type="datetimeFigureOut">
              <a:rPr lang="en-US" smtClean="0"/>
              <a:t>10/20/23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defPPr>
              <a:defRPr lang="en-US"/>
            </a:defPPr>
            <a:lvl1pPr marL="0" algn="ctr" defTabSz="609600" rtl="0" eaLnBrk="1" latinLnBrk="0" hangingPunct="1">
              <a:defRPr sz="800" kern="1200">
                <a:solidFill>
                  <a:schemeClr val="tx1">
                    <a:tint val="75000"/>
                  </a:schemeClr>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defPPr>
              <a:defRPr lang="en-US"/>
            </a:defPPr>
            <a:lvl1pPr marL="0" algn="r" defTabSz="609600" rtl="0" eaLnBrk="1" latinLnBrk="0" hangingPunct="1">
              <a:defRPr sz="800" kern="1200">
                <a:solidFill>
                  <a:schemeClr val="tx1">
                    <a:tint val="75000"/>
                  </a:schemeClr>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609600" rtl="0" eaLnBrk="1" latinLnBrk="0" hangingPunct="1">
        <a:spcBef>
          <a:spcPct val="0"/>
        </a:spcBef>
        <a:buNone/>
        <a:defRPr sz="2933" kern="1200">
          <a:solidFill>
            <a:schemeClr val="tx1"/>
          </a:solidFill>
          <a:latin typeface="+mj-lt"/>
          <a:ea typeface="+mj-ea"/>
          <a:cs typeface="+mj-cs"/>
        </a:defRPr>
      </a:lvl1pPr>
    </p:titleStyle>
    <p:bodyStyle>
      <a:lvl1pPr marL="228600" indent="-228600" algn="l" defTabSz="60960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00" indent="-190500" algn="l" defTabSz="60960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00" indent="-152400" algn="l" defTabSz="6096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0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800" indent="-152400" algn="l" defTabSz="60960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5.jpeg"/><Relationship Id="rId1" Type="http://schemas.openxmlformats.org/officeDocument/2006/relationships/slideLayout" Target="../slideLayouts/slideLayout29.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8.svg"/><Relationship Id="rId9" Type="http://schemas.openxmlformats.org/officeDocument/2006/relationships/image" Target="../media/image37.png"/><Relationship Id="rId14" Type="http://schemas.openxmlformats.org/officeDocument/2006/relationships/image" Target="../media/image42.svg"/></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jpe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51.xml"/><Relationship Id="rId6" Type="http://schemas.openxmlformats.org/officeDocument/2006/relationships/image" Target="../media/image26.svg"/><Relationship Id="rId11" Type="http://schemas.openxmlformats.org/officeDocument/2006/relationships/image" Target="../media/image5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51.xml"/><Relationship Id="rId6" Type="http://schemas.openxmlformats.org/officeDocument/2006/relationships/image" Target="../media/image26.svg"/><Relationship Id="rId11" Type="http://schemas.openxmlformats.org/officeDocument/2006/relationships/image" Target="../media/image53.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jpeg"/><Relationship Id="rId16" Type="http://schemas.openxmlformats.org/officeDocument/2006/relationships/image" Target="../media/image68.svg"/><Relationship Id="rId1" Type="http://schemas.openxmlformats.org/officeDocument/2006/relationships/slideLayout" Target="../slideLayouts/slideLayout51.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image" Target="../media/image5.jpe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jpeg"/><Relationship Id="rId1" Type="http://schemas.openxmlformats.org/officeDocument/2006/relationships/slideLayout" Target="../slideLayouts/slideLayout29.xml"/><Relationship Id="rId6" Type="http://schemas.openxmlformats.org/officeDocument/2006/relationships/image" Target="../media/image22.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29.xml"/><Relationship Id="rId6" Type="http://schemas.openxmlformats.org/officeDocument/2006/relationships/image" Target="../media/image26.sv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1026" name="Picture 2" descr="Inside Look: Benny Boy Brewing, Los Angeles - Imbibe Magazine">
            <a:extLst>
              <a:ext uri="{FF2B5EF4-FFF2-40B4-BE49-F238E27FC236}">
                <a16:creationId xmlns:a16="http://schemas.microsoft.com/office/drawing/2014/main" id="{CD96943B-C475-0829-261A-35943833E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94" r="18805" b="9091"/>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E75232BB-7BCD-0D86-695B-D18B0487B330}"/>
              </a:ext>
            </a:extLst>
          </p:cNvPr>
          <p:cNvSpPr>
            <a:spLocks noGrp="1"/>
          </p:cNvSpPr>
          <p:nvPr>
            <p:ph type="ctrTitle"/>
          </p:nvPr>
        </p:nvSpPr>
        <p:spPr>
          <a:xfrm>
            <a:off x="477981" y="1122363"/>
            <a:ext cx="4023360" cy="3204134"/>
          </a:xfrm>
        </p:spPr>
        <p:txBody>
          <a:bodyPr anchor="b">
            <a:normAutofit/>
          </a:bodyPr>
          <a:lstStyle/>
          <a:p>
            <a:pPr algn="l"/>
            <a:br>
              <a:rPr lang="en-US" sz="4800"/>
            </a:br>
            <a:r>
              <a:rPr lang="en-US" sz="4800"/>
              <a:t>Breweries</a:t>
            </a:r>
            <a:br>
              <a:rPr lang="en-US" sz="4800"/>
            </a:br>
            <a:r>
              <a:rPr lang="en-US" sz="4800"/>
              <a:t>Case Study</a:t>
            </a:r>
          </a:p>
        </p:txBody>
      </p:sp>
      <p:sp>
        <p:nvSpPr>
          <p:cNvPr id="3" name="Subtitle 2">
            <a:extLst>
              <a:ext uri="{FF2B5EF4-FFF2-40B4-BE49-F238E27FC236}">
                <a16:creationId xmlns:a16="http://schemas.microsoft.com/office/drawing/2014/main" id="{CEDCFC14-EA38-FF0F-B310-7F477D5D9F08}"/>
              </a:ext>
            </a:extLst>
          </p:cNvPr>
          <p:cNvSpPr>
            <a:spLocks noGrp="1"/>
          </p:cNvSpPr>
          <p:nvPr>
            <p:ph type="subTitle" idx="1"/>
          </p:nvPr>
        </p:nvSpPr>
        <p:spPr>
          <a:xfrm>
            <a:off x="477980" y="4872922"/>
            <a:ext cx="4023359" cy="1208141"/>
          </a:xfrm>
        </p:spPr>
        <p:txBody>
          <a:bodyPr>
            <a:normAutofit/>
          </a:bodyPr>
          <a:lstStyle/>
          <a:p>
            <a:pPr algn="l"/>
            <a:r>
              <a:rPr lang="en-US" sz="2000"/>
              <a:t>James Weaver &amp; Chris Johnson</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753275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 name="Freeform 3"/>
          <p:cNvSpPr/>
          <p:nvPr/>
        </p:nvSpPr>
        <p:spPr>
          <a:xfrm>
            <a:off x="7383057" y="569627"/>
            <a:ext cx="3298297" cy="1295331"/>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4" name="Freeform 4"/>
          <p:cNvSpPr/>
          <p:nvPr/>
        </p:nvSpPr>
        <p:spPr>
          <a:xfrm rot="19919166">
            <a:off x="2279019" y="1552324"/>
            <a:ext cx="909784" cy="625270"/>
          </a:xfrm>
          <a:custGeom>
            <a:avLst/>
            <a:gdLst/>
            <a:ahLst/>
            <a:cxnLst/>
            <a:rect l="l" t="t" r="r" b="b"/>
            <a:pathLst>
              <a:path w="1364676" h="937905">
                <a:moveTo>
                  <a:pt x="0" y="0"/>
                </a:moveTo>
                <a:lnTo>
                  <a:pt x="1364676" y="0"/>
                </a:lnTo>
                <a:lnTo>
                  <a:pt x="1364676" y="937904"/>
                </a:lnTo>
                <a:lnTo>
                  <a:pt x="0" y="937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5" name="Freeform 5"/>
          <p:cNvSpPr/>
          <p:nvPr/>
        </p:nvSpPr>
        <p:spPr>
          <a:xfrm>
            <a:off x="7127559" y="4222945"/>
            <a:ext cx="1080617" cy="1391159"/>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6" name="Freeform 6"/>
          <p:cNvSpPr/>
          <p:nvPr/>
        </p:nvSpPr>
        <p:spPr>
          <a:xfrm>
            <a:off x="-591160" y="5296741"/>
            <a:ext cx="2187518" cy="2159677"/>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7" name="Freeform 7"/>
          <p:cNvSpPr/>
          <p:nvPr/>
        </p:nvSpPr>
        <p:spPr>
          <a:xfrm>
            <a:off x="-257508" y="-361967"/>
            <a:ext cx="1520215" cy="2095535"/>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8" name="Freeform 8"/>
          <p:cNvSpPr/>
          <p:nvPr/>
        </p:nvSpPr>
        <p:spPr>
          <a:xfrm rot="10800000">
            <a:off x="9624274" y="3703834"/>
            <a:ext cx="1520215" cy="2095535"/>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9" name="Freeform 9"/>
          <p:cNvSpPr/>
          <p:nvPr/>
        </p:nvSpPr>
        <p:spPr>
          <a:xfrm>
            <a:off x="228885" y="202307"/>
            <a:ext cx="5735039" cy="5735039"/>
          </a:xfrm>
          <a:custGeom>
            <a:avLst/>
            <a:gdLst/>
            <a:ahLst/>
            <a:cxnLst/>
            <a:rect l="l" t="t" r="r" b="b"/>
            <a:pathLst>
              <a:path w="8602558" h="8602558">
                <a:moveTo>
                  <a:pt x="0" y="0"/>
                </a:moveTo>
                <a:lnTo>
                  <a:pt x="8602558" y="0"/>
                </a:lnTo>
                <a:lnTo>
                  <a:pt x="8602558" y="8602558"/>
                </a:lnTo>
                <a:lnTo>
                  <a:pt x="0" y="8602558"/>
                </a:lnTo>
                <a:lnTo>
                  <a:pt x="0" y="0"/>
                </a:lnTo>
                <a:close/>
              </a:path>
            </a:pathLst>
          </a:custGeom>
          <a:blipFill>
            <a:blip r:embed="rId15"/>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0" name="TextBox 10"/>
          <p:cNvSpPr txBox="1"/>
          <p:nvPr/>
        </p:nvSpPr>
        <p:spPr>
          <a:xfrm>
            <a:off x="7782399" y="6010703"/>
            <a:ext cx="6724179" cy="1923287"/>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2576"/>
              </a:lnSpc>
            </a:pPr>
            <a:r>
              <a:rPr lang="en-US" sz="1600">
                <a:solidFill>
                  <a:srgbClr val="000000"/>
                </a:solidFill>
                <a:latin typeface="Now"/>
              </a:rPr>
              <a:t>Lorem ipsum dolor sit amet, consectetur adipiscing elit. Sed eget lorem ac nibh auctor euismod. Duis malesuada, mi a vehicula vehicula, quam nisl fringilla neque, vel tristique orci nisl sed diam. Ut lacinia ante in porta laoreet. Suspendisse dictum odio enim, et rutrum mauris euismod in. In lorem nulla, ornare sed purus sit amet, aliquam lacinia nibh.</a:t>
            </a:r>
          </a:p>
        </p:txBody>
      </p:sp>
      <p:sp>
        <p:nvSpPr>
          <p:cNvPr id="11" name="TextBox 11"/>
          <p:cNvSpPr txBox="1"/>
          <p:nvPr/>
        </p:nvSpPr>
        <p:spPr>
          <a:xfrm>
            <a:off x="5632950" y="2352869"/>
            <a:ext cx="6559051" cy="1076131"/>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3827"/>
              </a:lnSpc>
            </a:pPr>
            <a:r>
              <a:rPr lang="en-US" sz="4667">
                <a:solidFill>
                  <a:srgbClr val="FFFEFB"/>
                </a:solidFill>
                <a:latin typeface="Bryndan Write"/>
              </a:rPr>
              <a:t>Relationship between ABV &amp; IBU??</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4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C8C69F33-0743-FA15-C66E-FC7B49393552}"/>
              </a:ext>
            </a:extLst>
          </p:cNvPr>
          <p:cNvSpPr>
            <a:spLocks noGrp="1"/>
          </p:cNvSpPr>
          <p:nvPr>
            <p:ph type="ctrTitle"/>
          </p:nvPr>
        </p:nvSpPr>
        <p:spPr>
          <a:xfrm>
            <a:off x="6790414" y="640080"/>
            <a:ext cx="4758458" cy="3566160"/>
          </a:xfrm>
        </p:spPr>
        <p:txBody>
          <a:bodyPr anchor="b">
            <a:normAutofit/>
          </a:bodyPr>
          <a:lstStyle/>
          <a:p>
            <a:pPr algn="l"/>
            <a:r>
              <a:rPr lang="en-US" sz="6600"/>
              <a:t>KKN Modeling</a:t>
            </a:r>
          </a:p>
        </p:txBody>
      </p:sp>
      <p:sp>
        <p:nvSpPr>
          <p:cNvPr id="3" name="Subtitle 2">
            <a:extLst>
              <a:ext uri="{FF2B5EF4-FFF2-40B4-BE49-F238E27FC236}">
                <a16:creationId xmlns:a16="http://schemas.microsoft.com/office/drawing/2014/main" id="{CC6079DF-7604-3BDC-4A26-9E2AA9E8BBF2}"/>
              </a:ext>
            </a:extLst>
          </p:cNvPr>
          <p:cNvSpPr>
            <a:spLocks noGrp="1"/>
          </p:cNvSpPr>
          <p:nvPr>
            <p:ph type="subTitle" idx="1"/>
          </p:nvPr>
        </p:nvSpPr>
        <p:spPr>
          <a:xfrm>
            <a:off x="6790412" y="4636008"/>
            <a:ext cx="4758459" cy="1572768"/>
          </a:xfrm>
        </p:spPr>
        <p:txBody>
          <a:bodyPr>
            <a:normAutofit/>
          </a:bodyPr>
          <a:lstStyle/>
          <a:p>
            <a:pPr marL="457200" indent="-457200" algn="l">
              <a:lnSpc>
                <a:spcPct val="90000"/>
              </a:lnSpc>
              <a:buFont typeface="Arial" pitchFamily="34" charset="0"/>
              <a:buChar char="•"/>
            </a:pPr>
            <a:r>
              <a:rPr lang="en-US" sz="1500"/>
              <a:t>We created a KNN model using ABV and IBU to predict the style of beer (Ale vs IPA)</a:t>
            </a:r>
          </a:p>
          <a:p>
            <a:pPr marL="457200" indent="-457200" algn="l">
              <a:lnSpc>
                <a:spcPct val="90000"/>
              </a:lnSpc>
              <a:buFont typeface="Arial" pitchFamily="34" charset="0"/>
              <a:buChar char="•"/>
            </a:pPr>
            <a:r>
              <a:rPr lang="en-US" sz="1500"/>
              <a:t>We ran 100 iterations for K to find the highest Accuracy, Sensitivity (Ales getting classified as Ales), and Specificity (IPAs getting classified as IPAs)</a:t>
            </a:r>
          </a:p>
        </p:txBody>
      </p:sp>
      <p:pic>
        <p:nvPicPr>
          <p:cNvPr id="1026" name="Picture 2" descr="Budweiser Brewery Tour - The Chemists' Club">
            <a:extLst>
              <a:ext uri="{FF2B5EF4-FFF2-40B4-BE49-F238E27FC236}">
                <a16:creationId xmlns:a16="http://schemas.microsoft.com/office/drawing/2014/main" id="{0809080B-C153-F3C1-7328-0CAC39103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990" r="24337" b="2"/>
          <a:stretch>
            <a:fillRect/>
          </a:stretch>
        </p:blipFill>
        <p:spPr bwMode="auto">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53"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157493085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DBC0745A-84B6-CF5D-1D34-4140C247C904}"/>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nSpc>
                <a:spcPct val="90000"/>
              </a:lnSpc>
            </a:pPr>
            <a:r>
              <a:rPr lang="en-US" sz="5200"/>
              <a:t>Accuracy</a:t>
            </a:r>
          </a:p>
        </p:txBody>
      </p:sp>
      <p:sp>
        <p:nvSpPr>
          <p:cNvPr id="3" name="Content Placeholder 2">
            <a:extLst>
              <a:ext uri="{FF2B5EF4-FFF2-40B4-BE49-F238E27FC236}">
                <a16:creationId xmlns:a16="http://schemas.microsoft.com/office/drawing/2014/main" id="{E5A56AC9-944C-2550-C5FB-EED148005EFE}"/>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lgn="ctr">
              <a:lnSpc>
                <a:spcPct val="90000"/>
              </a:lnSpc>
              <a:spcBef>
                <a:spcPts val="1000"/>
              </a:spcBef>
              <a:buNone/>
            </a:pPr>
            <a:r>
              <a:rPr lang="en-US" sz="2400"/>
              <a:t>We found that when k=7 we achieved an Accuracy of 0.7991543</a:t>
            </a:r>
          </a:p>
        </p:txBody>
      </p:sp>
      <p:pic>
        <p:nvPicPr>
          <p:cNvPr id="2050" name="Picture 2" descr="Budweiser Beer, 6 pk / 12 fl oz - Kroger">
            <a:extLst>
              <a:ext uri="{FF2B5EF4-FFF2-40B4-BE49-F238E27FC236}">
                <a16:creationId xmlns:a16="http://schemas.microsoft.com/office/drawing/2014/main" id="{20E39F71-3A7E-204A-5295-52933B863B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22176" y="2957665"/>
            <a:ext cx="3346376" cy="33463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E516ED0-A869-0BA6-F52B-16918140B38A}"/>
              </a:ext>
            </a:extLst>
          </p:cNvPr>
          <p:cNvPicPr>
            <a:picLocks noChangeAspect="1"/>
          </p:cNvPicPr>
          <p:nvPr/>
        </p:nvPicPr>
        <p:blipFill>
          <a:blip r:embed="rId3"/>
          <a:stretch>
            <a:fillRect/>
          </a:stretch>
        </p:blipFill>
        <p:spPr>
          <a:xfrm>
            <a:off x="5867400" y="2733677"/>
            <a:ext cx="6077215" cy="3570364"/>
          </a:xfrm>
          <a:prstGeom prst="rect">
            <a:avLst/>
          </a:prstGeom>
        </p:spPr>
      </p:pic>
      <p:sp>
        <p:nvSpPr>
          <p:cNvPr id="5" name="Freeform 4">
            <a:extLst>
              <a:ext uri="{FF2B5EF4-FFF2-40B4-BE49-F238E27FC236}">
                <a16:creationId xmlns:a16="http://schemas.microsoft.com/office/drawing/2014/main" id="{AF126052-B4A6-453A-6724-A050EE9EAFC3}"/>
              </a:ext>
            </a:extLst>
          </p:cNvPr>
          <p:cNvSpPr/>
          <p:nvPr/>
        </p:nvSpPr>
        <p:spPr>
          <a:xfrm>
            <a:off x="6568751" y="3234894"/>
            <a:ext cx="354563" cy="320069"/>
          </a:xfrm>
          <a:custGeom>
            <a:avLst/>
            <a:gdLst>
              <a:gd name="connsiteX0" fmla="*/ 205273 w 354563"/>
              <a:gd name="connsiteY0" fmla="*/ 2828 h 320069"/>
              <a:gd name="connsiteX1" fmla="*/ 158620 w 354563"/>
              <a:gd name="connsiteY1" fmla="*/ 12159 h 320069"/>
              <a:gd name="connsiteX2" fmla="*/ 37322 w 354563"/>
              <a:gd name="connsiteY2" fmla="*/ 30820 h 320069"/>
              <a:gd name="connsiteX3" fmla="*/ 18661 w 354563"/>
              <a:gd name="connsiteY3" fmla="*/ 58812 h 320069"/>
              <a:gd name="connsiteX4" fmla="*/ 0 w 354563"/>
              <a:gd name="connsiteY4" fmla="*/ 152118 h 320069"/>
              <a:gd name="connsiteX5" fmla="*/ 9331 w 354563"/>
              <a:gd name="connsiteY5" fmla="*/ 198771 h 320069"/>
              <a:gd name="connsiteX6" fmla="*/ 18661 w 354563"/>
              <a:gd name="connsiteY6" fmla="*/ 254755 h 320069"/>
              <a:gd name="connsiteX7" fmla="*/ 27992 w 354563"/>
              <a:gd name="connsiteY7" fmla="*/ 282747 h 320069"/>
              <a:gd name="connsiteX8" fmla="*/ 111967 w 354563"/>
              <a:gd name="connsiteY8" fmla="*/ 320069 h 320069"/>
              <a:gd name="connsiteX9" fmla="*/ 326571 w 354563"/>
              <a:gd name="connsiteY9" fmla="*/ 310739 h 320069"/>
              <a:gd name="connsiteX10" fmla="*/ 345233 w 354563"/>
              <a:gd name="connsiteY10" fmla="*/ 292077 h 320069"/>
              <a:gd name="connsiteX11" fmla="*/ 354563 w 354563"/>
              <a:gd name="connsiteY11" fmla="*/ 264086 h 320069"/>
              <a:gd name="connsiteX12" fmla="*/ 345233 w 354563"/>
              <a:gd name="connsiteY12" fmla="*/ 198771 h 320069"/>
              <a:gd name="connsiteX13" fmla="*/ 307910 w 354563"/>
              <a:gd name="connsiteY13" fmla="*/ 114796 h 320069"/>
              <a:gd name="connsiteX14" fmla="*/ 251927 w 354563"/>
              <a:gd name="connsiteY14" fmla="*/ 68143 h 320069"/>
              <a:gd name="connsiteX15" fmla="*/ 205273 w 354563"/>
              <a:gd name="connsiteY15" fmla="*/ 2828 h 32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563" h="320069">
                <a:moveTo>
                  <a:pt x="205273" y="2828"/>
                </a:moveTo>
                <a:cubicBezTo>
                  <a:pt x="189722" y="-6503"/>
                  <a:pt x="174340" y="10063"/>
                  <a:pt x="158620" y="12159"/>
                </a:cubicBezTo>
                <a:cubicBezTo>
                  <a:pt x="38342" y="28197"/>
                  <a:pt x="100375" y="9804"/>
                  <a:pt x="37322" y="30820"/>
                </a:cubicBezTo>
                <a:cubicBezTo>
                  <a:pt x="31102" y="40151"/>
                  <a:pt x="21959" y="48094"/>
                  <a:pt x="18661" y="58812"/>
                </a:cubicBezTo>
                <a:cubicBezTo>
                  <a:pt x="9333" y="89127"/>
                  <a:pt x="0" y="152118"/>
                  <a:pt x="0" y="152118"/>
                </a:cubicBezTo>
                <a:cubicBezTo>
                  <a:pt x="3110" y="167669"/>
                  <a:pt x="6494" y="183168"/>
                  <a:pt x="9331" y="198771"/>
                </a:cubicBezTo>
                <a:cubicBezTo>
                  <a:pt x="12715" y="217385"/>
                  <a:pt x="14557" y="236287"/>
                  <a:pt x="18661" y="254755"/>
                </a:cubicBezTo>
                <a:cubicBezTo>
                  <a:pt x="20795" y="264356"/>
                  <a:pt x="21037" y="275792"/>
                  <a:pt x="27992" y="282747"/>
                </a:cubicBezTo>
                <a:cubicBezTo>
                  <a:pt x="36709" y="291464"/>
                  <a:pt x="104884" y="317236"/>
                  <a:pt x="111967" y="320069"/>
                </a:cubicBezTo>
                <a:cubicBezTo>
                  <a:pt x="183502" y="316959"/>
                  <a:pt x="255479" y="319270"/>
                  <a:pt x="326571" y="310739"/>
                </a:cubicBezTo>
                <a:cubicBezTo>
                  <a:pt x="335306" y="309691"/>
                  <a:pt x="340707" y="299621"/>
                  <a:pt x="345233" y="292077"/>
                </a:cubicBezTo>
                <a:cubicBezTo>
                  <a:pt x="350293" y="283644"/>
                  <a:pt x="351453" y="273416"/>
                  <a:pt x="354563" y="264086"/>
                </a:cubicBezTo>
                <a:cubicBezTo>
                  <a:pt x="351453" y="242314"/>
                  <a:pt x="350178" y="220200"/>
                  <a:pt x="345233" y="198771"/>
                </a:cubicBezTo>
                <a:cubicBezTo>
                  <a:pt x="337443" y="165014"/>
                  <a:pt x="329262" y="140419"/>
                  <a:pt x="307910" y="114796"/>
                </a:cubicBezTo>
                <a:cubicBezTo>
                  <a:pt x="267468" y="66265"/>
                  <a:pt x="294739" y="104840"/>
                  <a:pt x="251927" y="68143"/>
                </a:cubicBezTo>
                <a:cubicBezTo>
                  <a:pt x="235229" y="53830"/>
                  <a:pt x="220824" y="12159"/>
                  <a:pt x="205273" y="2828"/>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22717113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dur="50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2" name="Rectangle 310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09812B1D-2826-2790-A1FA-C0D6A8156FD8}"/>
              </a:ext>
            </a:extLst>
          </p:cNvPr>
          <p:cNvSpPr>
            <a:spLocks noGrp="1"/>
          </p:cNvSpPr>
          <p:nvPr>
            <p:ph type="title"/>
          </p:nvPr>
        </p:nvSpPr>
        <p:spPr>
          <a:xfrm>
            <a:off x="630936" y="457200"/>
            <a:ext cx="4343400" cy="1929384"/>
          </a:xfrm>
        </p:spPr>
        <p:txBody>
          <a:bodyPr anchor="ctr">
            <a:normAutofit/>
          </a:bodyPr>
          <a:lstStyle/>
          <a:p>
            <a:r>
              <a:rPr lang="en-US" sz="4800"/>
              <a:t>Sensitivity</a:t>
            </a:r>
          </a:p>
        </p:txBody>
      </p:sp>
      <p:sp>
        <p:nvSpPr>
          <p:cNvPr id="310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A5BDD5A4-CFCC-5899-1A64-9D62AF80F865}"/>
              </a:ext>
            </a:extLst>
          </p:cNvPr>
          <p:cNvSpPr>
            <a:spLocks noGrp="1"/>
          </p:cNvSpPr>
          <p:nvPr>
            <p:ph idx="1"/>
          </p:nvPr>
        </p:nvSpPr>
        <p:spPr>
          <a:xfrm>
            <a:off x="5541263" y="457200"/>
            <a:ext cx="6007608" cy="1929384"/>
          </a:xfrm>
        </p:spPr>
        <p:txBody>
          <a:bodyPr anchor="ctr">
            <a:normAutofit/>
          </a:bodyPr>
          <a:lstStyle/>
          <a:p>
            <a:r>
              <a:rPr lang="en-US" sz="2200"/>
              <a:t>We found when K=17, 19, 20, 21 we got a Sensitivity (ability to correctly identify Ales) of 0.8807947</a:t>
            </a:r>
          </a:p>
        </p:txBody>
      </p:sp>
      <p:pic>
        <p:nvPicPr>
          <p:cNvPr id="3076" name="Picture 4" descr="Ale vs. Lager: What Is an Ale?">
            <a:extLst>
              <a:ext uri="{FF2B5EF4-FFF2-40B4-BE49-F238E27FC236}">
                <a16:creationId xmlns:a16="http://schemas.microsoft.com/office/drawing/2014/main" id="{0891A0F5-6D6D-733D-408A-E1CFEF6EB85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6344" y="2693312"/>
            <a:ext cx="5468112" cy="34312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aph of a graph&#10;&#10;Description automatically generated">
            <a:extLst>
              <a:ext uri="{FF2B5EF4-FFF2-40B4-BE49-F238E27FC236}">
                <a16:creationId xmlns:a16="http://schemas.microsoft.com/office/drawing/2014/main" id="{1E8D9447-66C5-659A-0427-37F6C2412EC3}"/>
              </a:ext>
            </a:extLst>
          </p:cNvPr>
          <p:cNvPicPr>
            <a:picLocks noChangeAspect="1"/>
          </p:cNvPicPr>
          <p:nvPr/>
        </p:nvPicPr>
        <p:blipFill>
          <a:blip r:embed="rId3"/>
          <a:stretch>
            <a:fillRect/>
          </a:stretch>
        </p:blipFill>
        <p:spPr>
          <a:xfrm>
            <a:off x="6080759" y="2590800"/>
            <a:ext cx="5468112" cy="3212515"/>
          </a:xfrm>
          <a:prstGeom prst="rect">
            <a:avLst/>
          </a:prstGeom>
        </p:spPr>
      </p:pic>
      <p:sp>
        <p:nvSpPr>
          <p:cNvPr id="8" name="Freeform 7">
            <a:extLst>
              <a:ext uri="{FF2B5EF4-FFF2-40B4-BE49-F238E27FC236}">
                <a16:creationId xmlns:a16="http://schemas.microsoft.com/office/drawing/2014/main" id="{79CD2D16-E0C6-545E-C6EE-26B857B6243A}"/>
              </a:ext>
            </a:extLst>
          </p:cNvPr>
          <p:cNvSpPr/>
          <p:nvPr/>
        </p:nvSpPr>
        <p:spPr>
          <a:xfrm>
            <a:off x="7315200" y="3048000"/>
            <a:ext cx="533400" cy="381000"/>
          </a:xfrm>
          <a:custGeom>
            <a:avLst/>
            <a:gdLst>
              <a:gd name="connsiteX0" fmla="*/ 205273 w 354563"/>
              <a:gd name="connsiteY0" fmla="*/ 2828 h 320069"/>
              <a:gd name="connsiteX1" fmla="*/ 158620 w 354563"/>
              <a:gd name="connsiteY1" fmla="*/ 12159 h 320069"/>
              <a:gd name="connsiteX2" fmla="*/ 37322 w 354563"/>
              <a:gd name="connsiteY2" fmla="*/ 30820 h 320069"/>
              <a:gd name="connsiteX3" fmla="*/ 18661 w 354563"/>
              <a:gd name="connsiteY3" fmla="*/ 58812 h 320069"/>
              <a:gd name="connsiteX4" fmla="*/ 0 w 354563"/>
              <a:gd name="connsiteY4" fmla="*/ 152118 h 320069"/>
              <a:gd name="connsiteX5" fmla="*/ 9331 w 354563"/>
              <a:gd name="connsiteY5" fmla="*/ 198771 h 320069"/>
              <a:gd name="connsiteX6" fmla="*/ 18661 w 354563"/>
              <a:gd name="connsiteY6" fmla="*/ 254755 h 320069"/>
              <a:gd name="connsiteX7" fmla="*/ 27992 w 354563"/>
              <a:gd name="connsiteY7" fmla="*/ 282747 h 320069"/>
              <a:gd name="connsiteX8" fmla="*/ 111967 w 354563"/>
              <a:gd name="connsiteY8" fmla="*/ 320069 h 320069"/>
              <a:gd name="connsiteX9" fmla="*/ 326571 w 354563"/>
              <a:gd name="connsiteY9" fmla="*/ 310739 h 320069"/>
              <a:gd name="connsiteX10" fmla="*/ 345233 w 354563"/>
              <a:gd name="connsiteY10" fmla="*/ 292077 h 320069"/>
              <a:gd name="connsiteX11" fmla="*/ 354563 w 354563"/>
              <a:gd name="connsiteY11" fmla="*/ 264086 h 320069"/>
              <a:gd name="connsiteX12" fmla="*/ 345233 w 354563"/>
              <a:gd name="connsiteY12" fmla="*/ 198771 h 320069"/>
              <a:gd name="connsiteX13" fmla="*/ 307910 w 354563"/>
              <a:gd name="connsiteY13" fmla="*/ 114796 h 320069"/>
              <a:gd name="connsiteX14" fmla="*/ 251927 w 354563"/>
              <a:gd name="connsiteY14" fmla="*/ 68143 h 320069"/>
              <a:gd name="connsiteX15" fmla="*/ 205273 w 354563"/>
              <a:gd name="connsiteY15" fmla="*/ 2828 h 32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563" h="320069">
                <a:moveTo>
                  <a:pt x="205273" y="2828"/>
                </a:moveTo>
                <a:cubicBezTo>
                  <a:pt x="189722" y="-6503"/>
                  <a:pt x="174340" y="10063"/>
                  <a:pt x="158620" y="12159"/>
                </a:cubicBezTo>
                <a:cubicBezTo>
                  <a:pt x="38342" y="28197"/>
                  <a:pt x="100375" y="9804"/>
                  <a:pt x="37322" y="30820"/>
                </a:cubicBezTo>
                <a:cubicBezTo>
                  <a:pt x="31102" y="40151"/>
                  <a:pt x="21959" y="48094"/>
                  <a:pt x="18661" y="58812"/>
                </a:cubicBezTo>
                <a:cubicBezTo>
                  <a:pt x="9333" y="89127"/>
                  <a:pt x="0" y="152118"/>
                  <a:pt x="0" y="152118"/>
                </a:cubicBezTo>
                <a:cubicBezTo>
                  <a:pt x="3110" y="167669"/>
                  <a:pt x="6494" y="183168"/>
                  <a:pt x="9331" y="198771"/>
                </a:cubicBezTo>
                <a:cubicBezTo>
                  <a:pt x="12715" y="217385"/>
                  <a:pt x="14557" y="236287"/>
                  <a:pt x="18661" y="254755"/>
                </a:cubicBezTo>
                <a:cubicBezTo>
                  <a:pt x="20795" y="264356"/>
                  <a:pt x="21037" y="275792"/>
                  <a:pt x="27992" y="282747"/>
                </a:cubicBezTo>
                <a:cubicBezTo>
                  <a:pt x="36709" y="291464"/>
                  <a:pt x="104884" y="317236"/>
                  <a:pt x="111967" y="320069"/>
                </a:cubicBezTo>
                <a:cubicBezTo>
                  <a:pt x="183502" y="316959"/>
                  <a:pt x="255479" y="319270"/>
                  <a:pt x="326571" y="310739"/>
                </a:cubicBezTo>
                <a:cubicBezTo>
                  <a:pt x="335306" y="309691"/>
                  <a:pt x="340707" y="299621"/>
                  <a:pt x="345233" y="292077"/>
                </a:cubicBezTo>
                <a:cubicBezTo>
                  <a:pt x="350293" y="283644"/>
                  <a:pt x="351453" y="273416"/>
                  <a:pt x="354563" y="264086"/>
                </a:cubicBezTo>
                <a:cubicBezTo>
                  <a:pt x="351453" y="242314"/>
                  <a:pt x="350178" y="220200"/>
                  <a:pt x="345233" y="198771"/>
                </a:cubicBezTo>
                <a:cubicBezTo>
                  <a:pt x="337443" y="165014"/>
                  <a:pt x="329262" y="140419"/>
                  <a:pt x="307910" y="114796"/>
                </a:cubicBezTo>
                <a:cubicBezTo>
                  <a:pt x="267468" y="66265"/>
                  <a:pt x="294739" y="104840"/>
                  <a:pt x="251927" y="68143"/>
                </a:cubicBezTo>
                <a:cubicBezTo>
                  <a:pt x="235229" y="53830"/>
                  <a:pt x="220824" y="12159"/>
                  <a:pt x="205273" y="2828"/>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12980317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dur="50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useBgFill="1">
        <p:nvSpPr>
          <p:cNvPr id="4105" name="Rectangle 410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94EBC6F-1067-C872-F253-0F51A56ADC9C}"/>
              </a:ext>
            </a:extLst>
          </p:cNvPr>
          <p:cNvSpPr>
            <a:spLocks noGrp="1"/>
          </p:cNvSpPr>
          <p:nvPr>
            <p:ph type="title"/>
          </p:nvPr>
        </p:nvSpPr>
        <p:spPr>
          <a:xfrm>
            <a:off x="1051560" y="586822"/>
            <a:ext cx="3657600" cy="1645920"/>
          </a:xfrm>
        </p:spPr>
        <p:txBody>
          <a:bodyPr>
            <a:normAutofit/>
          </a:bodyPr>
          <a:lstStyle/>
          <a:p>
            <a:r>
              <a:rPr lang="en-US" sz="3200"/>
              <a:t>Specificity</a:t>
            </a:r>
          </a:p>
        </p:txBody>
      </p:sp>
      <p:sp>
        <p:nvSpPr>
          <p:cNvPr id="4107" name="Rectangle 410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Calibri"/>
            </a:endParaRPr>
          </a:p>
        </p:txBody>
      </p:sp>
      <p:sp>
        <p:nvSpPr>
          <p:cNvPr id="4109" name="Rectangle 410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Content Placeholder 2">
            <a:extLst>
              <a:ext uri="{FF2B5EF4-FFF2-40B4-BE49-F238E27FC236}">
                <a16:creationId xmlns:a16="http://schemas.microsoft.com/office/drawing/2014/main" id="{2878DD70-BD00-3C87-23B6-80C2E1691A3D}"/>
              </a:ext>
            </a:extLst>
          </p:cNvPr>
          <p:cNvSpPr>
            <a:spLocks noGrp="1"/>
          </p:cNvSpPr>
          <p:nvPr>
            <p:ph idx="1"/>
          </p:nvPr>
        </p:nvSpPr>
        <p:spPr>
          <a:xfrm>
            <a:off x="5250106" y="586822"/>
            <a:ext cx="6106742" cy="1645920"/>
          </a:xfrm>
        </p:spPr>
        <p:txBody>
          <a:bodyPr anchor="ctr">
            <a:normAutofit/>
          </a:bodyPr>
          <a:lstStyle/>
          <a:p>
            <a:r>
              <a:rPr lang="en-US" sz="1800"/>
              <a:t>We found when K=5 we got a Specificity (ability to correctly identify IPAs) of 0.6959064</a:t>
            </a:r>
          </a:p>
          <a:p>
            <a:endParaRPr lang="en-US" sz="1800"/>
          </a:p>
        </p:txBody>
      </p:sp>
      <p:pic>
        <p:nvPicPr>
          <p:cNvPr id="4098" name="Picture 2" descr="How to Talk About Different Types of Beer Like a Pro | Time">
            <a:extLst>
              <a:ext uri="{FF2B5EF4-FFF2-40B4-BE49-F238E27FC236}">
                <a16:creationId xmlns:a16="http://schemas.microsoft.com/office/drawing/2014/main" id="{7D5AC269-691D-CEB8-AD2F-B033EE7C40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88902" y="2729397"/>
            <a:ext cx="5219271" cy="34838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FF5D068-5B64-129E-2969-6B9D1272DE81}"/>
              </a:ext>
            </a:extLst>
          </p:cNvPr>
          <p:cNvPicPr>
            <a:picLocks noChangeAspect="1"/>
          </p:cNvPicPr>
          <p:nvPr/>
        </p:nvPicPr>
        <p:blipFill>
          <a:blip r:embed="rId3"/>
          <a:stretch>
            <a:fillRect/>
          </a:stretch>
        </p:blipFill>
        <p:spPr>
          <a:xfrm>
            <a:off x="6198781" y="2848924"/>
            <a:ext cx="5523082" cy="3244810"/>
          </a:xfrm>
          <a:prstGeom prst="rect">
            <a:avLst/>
          </a:prstGeom>
        </p:spPr>
      </p:pic>
      <p:sp>
        <p:nvSpPr>
          <p:cNvPr id="5" name="Freeform 4">
            <a:extLst>
              <a:ext uri="{FF2B5EF4-FFF2-40B4-BE49-F238E27FC236}">
                <a16:creationId xmlns:a16="http://schemas.microsoft.com/office/drawing/2014/main" id="{597D0122-E5A4-CE77-ECB2-AEB640E78BD7}"/>
              </a:ext>
            </a:extLst>
          </p:cNvPr>
          <p:cNvSpPr/>
          <p:nvPr/>
        </p:nvSpPr>
        <p:spPr>
          <a:xfrm>
            <a:off x="6781800" y="3352800"/>
            <a:ext cx="381000" cy="228600"/>
          </a:xfrm>
          <a:custGeom>
            <a:avLst/>
            <a:gdLst>
              <a:gd name="connsiteX0" fmla="*/ 205273 w 354563"/>
              <a:gd name="connsiteY0" fmla="*/ 2828 h 320069"/>
              <a:gd name="connsiteX1" fmla="*/ 158620 w 354563"/>
              <a:gd name="connsiteY1" fmla="*/ 12159 h 320069"/>
              <a:gd name="connsiteX2" fmla="*/ 37322 w 354563"/>
              <a:gd name="connsiteY2" fmla="*/ 30820 h 320069"/>
              <a:gd name="connsiteX3" fmla="*/ 18661 w 354563"/>
              <a:gd name="connsiteY3" fmla="*/ 58812 h 320069"/>
              <a:gd name="connsiteX4" fmla="*/ 0 w 354563"/>
              <a:gd name="connsiteY4" fmla="*/ 152118 h 320069"/>
              <a:gd name="connsiteX5" fmla="*/ 9331 w 354563"/>
              <a:gd name="connsiteY5" fmla="*/ 198771 h 320069"/>
              <a:gd name="connsiteX6" fmla="*/ 18661 w 354563"/>
              <a:gd name="connsiteY6" fmla="*/ 254755 h 320069"/>
              <a:gd name="connsiteX7" fmla="*/ 27992 w 354563"/>
              <a:gd name="connsiteY7" fmla="*/ 282747 h 320069"/>
              <a:gd name="connsiteX8" fmla="*/ 111967 w 354563"/>
              <a:gd name="connsiteY8" fmla="*/ 320069 h 320069"/>
              <a:gd name="connsiteX9" fmla="*/ 326571 w 354563"/>
              <a:gd name="connsiteY9" fmla="*/ 310739 h 320069"/>
              <a:gd name="connsiteX10" fmla="*/ 345233 w 354563"/>
              <a:gd name="connsiteY10" fmla="*/ 292077 h 320069"/>
              <a:gd name="connsiteX11" fmla="*/ 354563 w 354563"/>
              <a:gd name="connsiteY11" fmla="*/ 264086 h 320069"/>
              <a:gd name="connsiteX12" fmla="*/ 345233 w 354563"/>
              <a:gd name="connsiteY12" fmla="*/ 198771 h 320069"/>
              <a:gd name="connsiteX13" fmla="*/ 307910 w 354563"/>
              <a:gd name="connsiteY13" fmla="*/ 114796 h 320069"/>
              <a:gd name="connsiteX14" fmla="*/ 251927 w 354563"/>
              <a:gd name="connsiteY14" fmla="*/ 68143 h 320069"/>
              <a:gd name="connsiteX15" fmla="*/ 205273 w 354563"/>
              <a:gd name="connsiteY15" fmla="*/ 2828 h 32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563" h="320069">
                <a:moveTo>
                  <a:pt x="205273" y="2828"/>
                </a:moveTo>
                <a:cubicBezTo>
                  <a:pt x="189722" y="-6503"/>
                  <a:pt x="174340" y="10063"/>
                  <a:pt x="158620" y="12159"/>
                </a:cubicBezTo>
                <a:cubicBezTo>
                  <a:pt x="38342" y="28197"/>
                  <a:pt x="100375" y="9804"/>
                  <a:pt x="37322" y="30820"/>
                </a:cubicBezTo>
                <a:cubicBezTo>
                  <a:pt x="31102" y="40151"/>
                  <a:pt x="21959" y="48094"/>
                  <a:pt x="18661" y="58812"/>
                </a:cubicBezTo>
                <a:cubicBezTo>
                  <a:pt x="9333" y="89127"/>
                  <a:pt x="0" y="152118"/>
                  <a:pt x="0" y="152118"/>
                </a:cubicBezTo>
                <a:cubicBezTo>
                  <a:pt x="3110" y="167669"/>
                  <a:pt x="6494" y="183168"/>
                  <a:pt x="9331" y="198771"/>
                </a:cubicBezTo>
                <a:cubicBezTo>
                  <a:pt x="12715" y="217385"/>
                  <a:pt x="14557" y="236287"/>
                  <a:pt x="18661" y="254755"/>
                </a:cubicBezTo>
                <a:cubicBezTo>
                  <a:pt x="20795" y="264356"/>
                  <a:pt x="21037" y="275792"/>
                  <a:pt x="27992" y="282747"/>
                </a:cubicBezTo>
                <a:cubicBezTo>
                  <a:pt x="36709" y="291464"/>
                  <a:pt x="104884" y="317236"/>
                  <a:pt x="111967" y="320069"/>
                </a:cubicBezTo>
                <a:cubicBezTo>
                  <a:pt x="183502" y="316959"/>
                  <a:pt x="255479" y="319270"/>
                  <a:pt x="326571" y="310739"/>
                </a:cubicBezTo>
                <a:cubicBezTo>
                  <a:pt x="335306" y="309691"/>
                  <a:pt x="340707" y="299621"/>
                  <a:pt x="345233" y="292077"/>
                </a:cubicBezTo>
                <a:cubicBezTo>
                  <a:pt x="350293" y="283644"/>
                  <a:pt x="351453" y="273416"/>
                  <a:pt x="354563" y="264086"/>
                </a:cubicBezTo>
                <a:cubicBezTo>
                  <a:pt x="351453" y="242314"/>
                  <a:pt x="350178" y="220200"/>
                  <a:pt x="345233" y="198771"/>
                </a:cubicBezTo>
                <a:cubicBezTo>
                  <a:pt x="337443" y="165014"/>
                  <a:pt x="329262" y="140419"/>
                  <a:pt x="307910" y="114796"/>
                </a:cubicBezTo>
                <a:cubicBezTo>
                  <a:pt x="267468" y="66265"/>
                  <a:pt x="294739" y="104840"/>
                  <a:pt x="251927" y="68143"/>
                </a:cubicBezTo>
                <a:cubicBezTo>
                  <a:pt x="235229" y="53830"/>
                  <a:pt x="220824" y="12159"/>
                  <a:pt x="205273" y="2828"/>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791058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dur="50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dur="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 name="Freeform 3"/>
          <p:cNvSpPr/>
          <p:nvPr/>
        </p:nvSpPr>
        <p:spPr>
          <a:xfrm>
            <a:off x="-736911" y="-409710"/>
            <a:ext cx="2268333" cy="2004381"/>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4" name="Freeform 4"/>
          <p:cNvSpPr/>
          <p:nvPr/>
        </p:nvSpPr>
        <p:spPr>
          <a:xfrm rot="20932378">
            <a:off x="5632661" y="5607386"/>
            <a:ext cx="1139997" cy="1113052"/>
          </a:xfrm>
          <a:custGeom>
            <a:avLst/>
            <a:gdLst/>
            <a:ahLst/>
            <a:cxnLst/>
            <a:rect l="l" t="t" r="r" b="b"/>
            <a:pathLst>
              <a:path w="1709996" h="1669578">
                <a:moveTo>
                  <a:pt x="0" y="0"/>
                </a:moveTo>
                <a:lnTo>
                  <a:pt x="1709996" y="0"/>
                </a:lnTo>
                <a:lnTo>
                  <a:pt x="1709996" y="1669578"/>
                </a:lnTo>
                <a:lnTo>
                  <a:pt x="0" y="16695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5" name="Freeform 5"/>
          <p:cNvSpPr/>
          <p:nvPr/>
        </p:nvSpPr>
        <p:spPr>
          <a:xfrm>
            <a:off x="9752756" y="442993"/>
            <a:ext cx="2753483" cy="485615"/>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nvGrpSpPr>
          <p:cNvPr id="6" name="Group 6"/>
          <p:cNvGrpSpPr>
            <a:grpSpLocks noChangeAspect="1"/>
          </p:cNvGrpSpPr>
          <p:nvPr/>
        </p:nvGrpSpPr>
        <p:grpSpPr>
          <a:xfrm>
            <a:off x="430479" y="975435"/>
            <a:ext cx="4939074" cy="5196766"/>
            <a:chOff x="-169726" y="-384586"/>
            <a:chExt cx="3894667" cy="4097867"/>
          </a:xfrm>
        </p:grpSpPr>
        <p:sp>
          <p:nvSpPr>
            <p:cNvPr id="7" name="Freeform 7"/>
            <p:cNvSpPr/>
            <p:nvPr/>
          </p:nvSpPr>
          <p:spPr>
            <a:xfrm>
              <a:off x="-169726" y="-384586"/>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l="-2608" r="-2608"/>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8" name="Freeform 8"/>
            <p:cNvSpPr/>
            <p:nvPr/>
          </p:nvSpPr>
          <p:spPr>
            <a:xfrm>
              <a:off x="-169726" y="-384586"/>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10"/>
              <a:stretch>
                <a:fillRect t="-286" b="-286"/>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sp>
        <p:nvSpPr>
          <p:cNvPr id="9" name="Freeform 9"/>
          <p:cNvSpPr/>
          <p:nvPr/>
        </p:nvSpPr>
        <p:spPr>
          <a:xfrm>
            <a:off x="6202659" y="928607"/>
            <a:ext cx="5135961" cy="5083774"/>
          </a:xfrm>
          <a:custGeom>
            <a:avLst/>
            <a:gdLst/>
            <a:ahLst/>
            <a:cxnLst/>
            <a:rect l="l" t="t" r="r" b="b"/>
            <a:pathLst>
              <a:path w="7703941" h="7625660">
                <a:moveTo>
                  <a:pt x="0" y="0"/>
                </a:moveTo>
                <a:lnTo>
                  <a:pt x="7703941" y="0"/>
                </a:lnTo>
                <a:lnTo>
                  <a:pt x="7703941" y="7625661"/>
                </a:lnTo>
                <a:lnTo>
                  <a:pt x="0" y="7625661"/>
                </a:lnTo>
                <a:lnTo>
                  <a:pt x="0" y="0"/>
                </a:lnTo>
                <a:close/>
              </a:path>
            </a:pathLst>
          </a:custGeom>
          <a:blipFill>
            <a:blip r:embed="rId11"/>
            <a:stretch>
              <a:fillRect t="-1026"/>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0" name="TextBox 10"/>
          <p:cNvSpPr txBox="1"/>
          <p:nvPr/>
        </p:nvSpPr>
        <p:spPr>
          <a:xfrm>
            <a:off x="6869344" y="88900"/>
            <a:ext cx="3218190" cy="1340321"/>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3443"/>
              </a:lnSpc>
            </a:pPr>
            <a:r>
              <a:rPr lang="en-US" sz="3663">
                <a:solidFill>
                  <a:srgbClr val="FFFFFF"/>
                </a:solidFill>
                <a:latin typeface="Gochi Hand"/>
              </a:rPr>
              <a:t>Top 5 Cities by Beer Variety</a:t>
            </a:r>
          </a:p>
          <a:p>
            <a:pPr algn="ctr">
              <a:lnSpc>
                <a:spcPts val="3443"/>
              </a:lnSpc>
            </a:pPr>
            <a:endParaRPr lang="en-US" sz="3663">
              <a:solidFill>
                <a:srgbClr val="FFFFFF"/>
              </a:solidFill>
              <a:latin typeface="Gochi Hand"/>
            </a:endParaRPr>
          </a:p>
        </p:txBody>
      </p:sp>
      <p:sp>
        <p:nvSpPr>
          <p:cNvPr id="11" name="TextBox 11"/>
          <p:cNvSpPr txBox="1"/>
          <p:nvPr/>
        </p:nvSpPr>
        <p:spPr>
          <a:xfrm>
            <a:off x="1354592" y="198113"/>
            <a:ext cx="3090849" cy="871284"/>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3307"/>
              </a:lnSpc>
            </a:pPr>
            <a:r>
              <a:rPr lang="en-US" sz="3518">
                <a:solidFill>
                  <a:srgbClr val="FFFFFF"/>
                </a:solidFill>
                <a:latin typeface="Gochi Hand"/>
              </a:rPr>
              <a:t>Top 5 States by Beer Variety</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 name="Freeform 3"/>
          <p:cNvSpPr/>
          <p:nvPr/>
        </p:nvSpPr>
        <p:spPr>
          <a:xfrm>
            <a:off x="-736911" y="-409710"/>
            <a:ext cx="2268333" cy="2004381"/>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4" name="Freeform 4"/>
          <p:cNvSpPr/>
          <p:nvPr/>
        </p:nvSpPr>
        <p:spPr>
          <a:xfrm rot="20932378">
            <a:off x="5632661" y="5607386"/>
            <a:ext cx="1139997" cy="1113052"/>
          </a:xfrm>
          <a:custGeom>
            <a:avLst/>
            <a:gdLst/>
            <a:ahLst/>
            <a:cxnLst/>
            <a:rect l="l" t="t" r="r" b="b"/>
            <a:pathLst>
              <a:path w="1709996" h="1669578">
                <a:moveTo>
                  <a:pt x="0" y="0"/>
                </a:moveTo>
                <a:lnTo>
                  <a:pt x="1709996" y="0"/>
                </a:lnTo>
                <a:lnTo>
                  <a:pt x="1709996" y="1669578"/>
                </a:lnTo>
                <a:lnTo>
                  <a:pt x="0" y="16695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5" name="Freeform 5"/>
          <p:cNvSpPr/>
          <p:nvPr/>
        </p:nvSpPr>
        <p:spPr>
          <a:xfrm>
            <a:off x="9752756" y="442993"/>
            <a:ext cx="2753483" cy="485615"/>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nvGrpSpPr>
          <p:cNvPr id="6" name="Group 6"/>
          <p:cNvGrpSpPr>
            <a:grpSpLocks noChangeAspect="1"/>
          </p:cNvGrpSpPr>
          <p:nvPr/>
        </p:nvGrpSpPr>
        <p:grpSpPr>
          <a:xfrm>
            <a:off x="430479" y="975435"/>
            <a:ext cx="4939074" cy="5196766"/>
            <a:chOff x="-169726" y="-384586"/>
            <a:chExt cx="3894667" cy="4097867"/>
          </a:xfrm>
        </p:grpSpPr>
        <p:sp>
          <p:nvSpPr>
            <p:cNvPr id="7" name="Freeform 7"/>
            <p:cNvSpPr/>
            <p:nvPr/>
          </p:nvSpPr>
          <p:spPr>
            <a:xfrm>
              <a:off x="-169726" y="-384586"/>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l="-2608" r="-2608"/>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8" name="Freeform 8"/>
            <p:cNvSpPr/>
            <p:nvPr/>
          </p:nvSpPr>
          <p:spPr>
            <a:xfrm>
              <a:off x="-169726" y="-384586"/>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10"/>
              <a:stretch>
                <a:fillRect t="-286" b="-286"/>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sp>
        <p:nvSpPr>
          <p:cNvPr id="9" name="TextBox 9"/>
          <p:cNvSpPr txBox="1"/>
          <p:nvPr/>
        </p:nvSpPr>
        <p:spPr>
          <a:xfrm>
            <a:off x="6869344" y="88900"/>
            <a:ext cx="3218190" cy="1776411"/>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3443"/>
              </a:lnSpc>
            </a:pPr>
            <a:r>
              <a:rPr lang="en-US" sz="3663">
                <a:solidFill>
                  <a:srgbClr val="FFFFFF"/>
                </a:solidFill>
                <a:latin typeface="Gochi Hand"/>
              </a:rPr>
              <a:t>Histogram for ABV</a:t>
            </a:r>
          </a:p>
          <a:p>
            <a:pPr algn="ctr">
              <a:lnSpc>
                <a:spcPts val="3443"/>
              </a:lnSpc>
            </a:pPr>
            <a:endParaRPr lang="en-US" sz="3663">
              <a:solidFill>
                <a:srgbClr val="FFFFFF"/>
              </a:solidFill>
              <a:latin typeface="Gochi Hand"/>
            </a:endParaRPr>
          </a:p>
          <a:p>
            <a:pPr algn="ctr">
              <a:lnSpc>
                <a:spcPts val="3443"/>
              </a:lnSpc>
            </a:pPr>
            <a:endParaRPr lang="en-US" sz="3663">
              <a:solidFill>
                <a:srgbClr val="FFFFFF"/>
              </a:solidFill>
              <a:latin typeface="Gochi Hand"/>
            </a:endParaRPr>
          </a:p>
        </p:txBody>
      </p:sp>
      <p:sp>
        <p:nvSpPr>
          <p:cNvPr id="10" name="TextBox 10"/>
          <p:cNvSpPr txBox="1"/>
          <p:nvPr/>
        </p:nvSpPr>
        <p:spPr>
          <a:xfrm>
            <a:off x="1354592" y="198113"/>
            <a:ext cx="3090849" cy="1290119"/>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3307"/>
              </a:lnSpc>
            </a:pPr>
            <a:r>
              <a:rPr lang="en-US" sz="3518">
                <a:solidFill>
                  <a:srgbClr val="FFFFFF"/>
                </a:solidFill>
                <a:latin typeface="Gochi Hand"/>
              </a:rPr>
              <a:t>Histogram for IBU</a:t>
            </a:r>
          </a:p>
          <a:p>
            <a:pPr algn="ctr">
              <a:lnSpc>
                <a:spcPts val="3307"/>
              </a:lnSpc>
            </a:pPr>
            <a:endParaRPr lang="en-US" sz="3518">
              <a:solidFill>
                <a:srgbClr val="FFFFFF"/>
              </a:solidFill>
              <a:latin typeface="Gochi Hand"/>
            </a:endParaRPr>
          </a:p>
        </p:txBody>
      </p:sp>
      <p:grpSp>
        <p:nvGrpSpPr>
          <p:cNvPr id="11" name="Group 11"/>
          <p:cNvGrpSpPr>
            <a:grpSpLocks noChangeAspect="1"/>
          </p:cNvGrpSpPr>
          <p:nvPr/>
        </p:nvGrpSpPr>
        <p:grpSpPr>
          <a:xfrm>
            <a:off x="6567127" y="975435"/>
            <a:ext cx="4939074" cy="5196766"/>
            <a:chOff x="-2589226" y="-384586"/>
            <a:chExt cx="3894667" cy="4097867"/>
          </a:xfrm>
        </p:grpSpPr>
        <p:sp>
          <p:nvSpPr>
            <p:cNvPr id="12" name="Freeform 12"/>
            <p:cNvSpPr/>
            <p:nvPr/>
          </p:nvSpPr>
          <p:spPr>
            <a:xfrm>
              <a:off x="-2589226" y="-384586"/>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11"/>
              <a:stretch>
                <a:fillRect l="-2608" r="-2608"/>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3" name="Freeform 13"/>
            <p:cNvSpPr/>
            <p:nvPr/>
          </p:nvSpPr>
          <p:spPr>
            <a:xfrm>
              <a:off x="-2589226" y="-384586"/>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10"/>
              <a:stretch>
                <a:fillRect t="-286" b="-286"/>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BDCAE-18C6-28E8-5CC1-E5409ADF623D}"/>
              </a:ext>
            </a:extLst>
          </p:cNvPr>
          <p:cNvSpPr>
            <a:spLocks noGrp="1"/>
          </p:cNvSpPr>
          <p:nvPr>
            <p:ph type="title"/>
          </p:nvPr>
        </p:nvSpPr>
        <p:spPr>
          <a:xfrm>
            <a:off x="6739128" y="638089"/>
            <a:ext cx="4818888" cy="1476801"/>
          </a:xfrm>
        </p:spPr>
        <p:txBody>
          <a:bodyPr anchor="b">
            <a:normAutofit/>
          </a:bodyPr>
          <a:lstStyle/>
          <a:p>
            <a:r>
              <a:rPr lang="en-US" sz="5400"/>
              <a:t>ChatGPT</a:t>
            </a:r>
          </a:p>
        </p:txBody>
      </p:sp>
      <p:pic>
        <p:nvPicPr>
          <p:cNvPr id="1026" name="Picture 2" descr="ChatGPT - Wikipedia">
            <a:extLst>
              <a:ext uri="{FF2B5EF4-FFF2-40B4-BE49-F238E27FC236}">
                <a16:creationId xmlns:a16="http://schemas.microsoft.com/office/drawing/2014/main" id="{4C0C47DC-9E92-1493-43B3-0E012D606A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699516"/>
            <a:ext cx="5458968" cy="5458968"/>
          </a:xfrm>
          <a:prstGeom prst="rect">
            <a:avLst/>
          </a:prstGeom>
          <a:noFill/>
          <a:extLst>
            <a:ext uri="{909E8E84-426E-40DD-AFC4-6F175D3DCCD1}">
              <a14:hiddenFill xmlns:a14="http://schemas.microsoft.com/office/drawing/2010/main">
                <a:solidFill>
                  <a:srgbClr val="FFFFFF"/>
                </a:solidFill>
              </a14:hiddenFill>
            </a:ext>
          </a:extLst>
        </p:spPr>
      </p:pic>
      <p:sp>
        <p:nvSpPr>
          <p:cNvPr id="103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292F11-96E5-324F-9BC2-8CF4D60FDD5B}"/>
              </a:ext>
            </a:extLst>
          </p:cNvPr>
          <p:cNvSpPr>
            <a:spLocks noGrp="1"/>
          </p:cNvSpPr>
          <p:nvPr>
            <p:ph idx="1"/>
          </p:nvPr>
        </p:nvSpPr>
        <p:spPr>
          <a:xfrm>
            <a:off x="6739128" y="2664886"/>
            <a:ext cx="4818888" cy="3550789"/>
          </a:xfrm>
        </p:spPr>
        <p:txBody>
          <a:bodyPr anchor="t">
            <a:normAutofit/>
          </a:bodyPr>
          <a:lstStyle/>
          <a:p>
            <a:r>
              <a:rPr lang="en-US" sz="2200"/>
              <a:t>We learned the function createDataPartition from chatGPT.  This function is great for KNN modeling as it automatically draws random samples from a data set according to what split you give it.</a:t>
            </a:r>
          </a:p>
          <a:p>
            <a:r>
              <a:rPr lang="en-US" sz="2200"/>
              <a:t>We attempted to use chatGPT to count missing values in each state/column.  The result kept giving zero, instead we used the nanair package which worked.</a:t>
            </a:r>
          </a:p>
        </p:txBody>
      </p:sp>
    </p:spTree>
    <p:extLst>
      <p:ext uri="{BB962C8B-B14F-4D97-AF65-F5344CB8AC3E}">
        <p14:creationId xmlns:p14="http://schemas.microsoft.com/office/powerpoint/2010/main" val="138678137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 name="Freeform 3"/>
          <p:cNvSpPr/>
          <p:nvPr/>
        </p:nvSpPr>
        <p:spPr>
          <a:xfrm rot="1463826">
            <a:off x="7691461" y="1185600"/>
            <a:ext cx="1298231" cy="89223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4" name="Freeform 4"/>
          <p:cNvSpPr/>
          <p:nvPr/>
        </p:nvSpPr>
        <p:spPr>
          <a:xfrm rot="17492738">
            <a:off x="-577136" y="-315367"/>
            <a:ext cx="2258624" cy="1531758"/>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5" name="Freeform 5"/>
          <p:cNvSpPr/>
          <p:nvPr/>
        </p:nvSpPr>
        <p:spPr>
          <a:xfrm rot="6829267">
            <a:off x="10516245" y="5459483"/>
            <a:ext cx="2476867" cy="1679766"/>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6" name="Freeform 6"/>
          <p:cNvSpPr/>
          <p:nvPr/>
        </p:nvSpPr>
        <p:spPr>
          <a:xfrm rot="20208882">
            <a:off x="9756461" y="-1403327"/>
            <a:ext cx="2443778" cy="2531220"/>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7" name="Freeform 7"/>
          <p:cNvSpPr/>
          <p:nvPr/>
        </p:nvSpPr>
        <p:spPr>
          <a:xfrm rot="14620670">
            <a:off x="-474791" y="5701755"/>
            <a:ext cx="2302468" cy="1268451"/>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8" name="Freeform 8"/>
          <p:cNvSpPr/>
          <p:nvPr/>
        </p:nvSpPr>
        <p:spPr>
          <a:xfrm rot="18900000">
            <a:off x="2451425" y="1468951"/>
            <a:ext cx="1378763" cy="1170695"/>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9" name="Freeform 9"/>
          <p:cNvSpPr/>
          <p:nvPr/>
        </p:nvSpPr>
        <p:spPr>
          <a:xfrm rot="7334544">
            <a:off x="8667486" y="3881699"/>
            <a:ext cx="1378763" cy="1170695"/>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0" name="Freeform 10"/>
          <p:cNvSpPr/>
          <p:nvPr/>
        </p:nvSpPr>
        <p:spPr>
          <a:xfrm rot="2342060">
            <a:off x="4194877" y="2464045"/>
            <a:ext cx="3802249" cy="3269933"/>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1" name="TextBox 11"/>
          <p:cNvSpPr txBox="1"/>
          <p:nvPr/>
        </p:nvSpPr>
        <p:spPr>
          <a:xfrm>
            <a:off x="3519269" y="2132380"/>
            <a:ext cx="5153463" cy="2694839"/>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10014"/>
              </a:lnSpc>
            </a:pPr>
            <a:r>
              <a:rPr lang="en-US" sz="10014">
                <a:solidFill>
                  <a:srgbClr val="FFFFFF"/>
                </a:solidFill>
                <a:latin typeface="Bryndan Write Bold"/>
              </a:rPr>
              <a:t>THANK YOU</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EFAFEB32-4F49-C46F-90BD-AA3B82AE1603}"/>
              </a:ext>
            </a:extLst>
          </p:cNvPr>
          <p:cNvSpPr>
            <a:spLocks noGrp="1"/>
          </p:cNvSpPr>
          <p:nvPr>
            <p:ph type="title"/>
          </p:nvPr>
        </p:nvSpPr>
        <p:spPr>
          <a:xfrm>
            <a:off x="572493" y="238539"/>
            <a:ext cx="11018520" cy="1434415"/>
          </a:xfrm>
        </p:spPr>
        <p:txBody>
          <a:bodyPr anchor="b">
            <a:normAutofit/>
          </a:bodyPr>
          <a:lstStyle/>
          <a:p>
            <a:r>
              <a:rPr lang="en-US" sz="5400"/>
              <a:t>Brewery Count by State</a:t>
            </a:r>
          </a:p>
        </p:txBody>
      </p:sp>
      <p:sp>
        <p:nvSpPr>
          <p:cNvPr id="206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5F048453-318E-A246-E2E5-0F2B656C5519}"/>
              </a:ext>
            </a:extLst>
          </p:cNvPr>
          <p:cNvPicPr>
            <a:picLocks noGrp="1" noChangeAspect="1"/>
          </p:cNvPicPr>
          <p:nvPr>
            <p:ph idx="1"/>
          </p:nvPr>
        </p:nvPicPr>
        <p:blipFill>
          <a:blip r:embed="rId2"/>
          <a:stretch>
            <a:fillRect/>
          </a:stretch>
        </p:blipFill>
        <p:spPr>
          <a:xfrm>
            <a:off x="572492" y="1911492"/>
            <a:ext cx="6530935" cy="4511963"/>
          </a:xfrm>
          <a:prstGeom prst="rect">
            <a:avLst/>
          </a:prstGeom>
        </p:spPr>
      </p:pic>
      <p:pic>
        <p:nvPicPr>
          <p:cNvPr id="2050" name="Picture 2" descr="Top Breweries in Huntsville &amp; Madison, AL">
            <a:extLst>
              <a:ext uri="{FF2B5EF4-FFF2-40B4-BE49-F238E27FC236}">
                <a16:creationId xmlns:a16="http://schemas.microsoft.com/office/drawing/2014/main" id="{1F2E2E7D-8AC9-D31B-F9FB-F68AF37E3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152" r="21631"/>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088F1C4-21AC-3406-7533-746E6C13D4B3}"/>
              </a:ext>
            </a:extLst>
          </p:cNvPr>
          <p:cNvPicPr>
            <a:picLocks noChangeAspect="1"/>
          </p:cNvPicPr>
          <p:nvPr/>
        </p:nvPicPr>
        <p:blipFill>
          <a:blip r:embed="rId4"/>
          <a:stretch>
            <a:fillRect/>
          </a:stretch>
        </p:blipFill>
        <p:spPr>
          <a:xfrm>
            <a:off x="768177" y="2179422"/>
            <a:ext cx="6335249" cy="4376771"/>
          </a:xfrm>
          <a:prstGeom prst="rect">
            <a:avLst/>
          </a:prstGeom>
        </p:spPr>
      </p:pic>
    </p:spTree>
    <p:extLst>
      <p:ext uri="{BB962C8B-B14F-4D97-AF65-F5344CB8AC3E}">
        <p14:creationId xmlns:p14="http://schemas.microsoft.com/office/powerpoint/2010/main" val="21398337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xit" presetSubtype="4" dur="500"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dur="50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nvGrpSpPr>
          <p:cNvPr id="3" name="Group 3"/>
          <p:cNvGrpSpPr/>
          <p:nvPr/>
        </p:nvGrpSpPr>
        <p:grpSpPr>
          <a:xfrm>
            <a:off x="-54627" y="0"/>
            <a:ext cx="3685209" cy="6956679"/>
            <a:chOff x="36418" y="0"/>
            <a:chExt cx="4913611" cy="9275572"/>
          </a:xfrm>
        </p:grpSpPr>
        <p:pic>
          <p:nvPicPr>
            <p:cNvPr id="4" name="Picture 4"/>
            <p:cNvPicPr>
              <a:picLocks noChangeAspect="1"/>
            </p:cNvPicPr>
            <p:nvPr/>
          </p:nvPicPr>
          <p:blipFill>
            <a:blip r:embed="rId3"/>
            <a:srcRect l="16181" r="48502"/>
            <a:stretch>
              <a:fillRect/>
            </a:stretch>
          </p:blipFill>
          <p:spPr>
            <a:xfrm>
              <a:off x="36418" y="0"/>
              <a:ext cx="4913611" cy="9275572"/>
            </a:xfrm>
            <a:prstGeom prst="rect">
              <a:avLst/>
            </a:prstGeom>
          </p:spPr>
        </p:pic>
      </p:grpSp>
      <p:sp>
        <p:nvSpPr>
          <p:cNvPr id="5" name="Freeform 5"/>
          <p:cNvSpPr/>
          <p:nvPr/>
        </p:nvSpPr>
        <p:spPr>
          <a:xfrm flipH="1">
            <a:off x="1981433" y="416692"/>
            <a:ext cx="3298297" cy="1295331"/>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6" name="Freeform 6"/>
          <p:cNvSpPr/>
          <p:nvPr/>
        </p:nvSpPr>
        <p:spPr>
          <a:xfrm>
            <a:off x="10478436" y="5405728"/>
            <a:ext cx="2055529" cy="2055529"/>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7" name="Freeform 7"/>
          <p:cNvSpPr/>
          <p:nvPr/>
        </p:nvSpPr>
        <p:spPr>
          <a:xfrm>
            <a:off x="2699710" y="5092830"/>
            <a:ext cx="4421746" cy="747677"/>
          </a:xfrm>
          <a:custGeom>
            <a:avLst/>
            <a:gdLst/>
            <a:ahLst/>
            <a:cxnLst/>
            <a:rect l="l" t="t" r="r" b="b"/>
            <a:pathLst>
              <a:path w="6632618"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8" name="Freeform 8"/>
          <p:cNvSpPr/>
          <p:nvPr/>
        </p:nvSpPr>
        <p:spPr>
          <a:xfrm>
            <a:off x="4272239" y="1246823"/>
            <a:ext cx="7233962" cy="3589786"/>
          </a:xfrm>
          <a:custGeom>
            <a:avLst/>
            <a:gdLst/>
            <a:ahLst/>
            <a:cxnLst/>
            <a:rect l="l" t="t" r="r" b="b"/>
            <a:pathLst>
              <a:path w="10850942" h="5384678">
                <a:moveTo>
                  <a:pt x="0" y="0"/>
                </a:moveTo>
                <a:lnTo>
                  <a:pt x="10850942" y="0"/>
                </a:lnTo>
                <a:lnTo>
                  <a:pt x="10850942" y="5384677"/>
                </a:lnTo>
                <a:lnTo>
                  <a:pt x="0" y="5384677"/>
                </a:lnTo>
                <a:lnTo>
                  <a:pt x="0" y="0"/>
                </a:lnTo>
                <a:close/>
              </a:path>
            </a:pathLst>
          </a:custGeom>
          <a:blipFill>
            <a:blip r:embed="rId10"/>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9" name="TextBox 9"/>
          <p:cNvSpPr txBox="1"/>
          <p:nvPr/>
        </p:nvSpPr>
        <p:spPr>
          <a:xfrm>
            <a:off x="4734120" y="368300"/>
            <a:ext cx="6427085" cy="622300"/>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nSpc>
                <a:spcPts val="4400"/>
              </a:lnSpc>
            </a:pPr>
            <a:r>
              <a:rPr lang="en-US" sz="4000">
                <a:solidFill>
                  <a:srgbClr val="FFFFFF"/>
                </a:solidFill>
                <a:latin typeface="Bryndan Write Bold"/>
              </a:rPr>
              <a:t>Missing Values Percentages </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85">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5AA68F2A-D2D1-A8AE-4EF0-EBD631352EA9}"/>
              </a:ext>
            </a:extLst>
          </p:cNvPr>
          <p:cNvSpPr>
            <a:spLocks noGrp="1"/>
          </p:cNvSpPr>
          <p:nvPr>
            <p:ph type="title"/>
          </p:nvPr>
        </p:nvSpPr>
        <p:spPr>
          <a:xfrm>
            <a:off x="640080" y="329184"/>
            <a:ext cx="6894576" cy="1783080"/>
          </a:xfrm>
        </p:spPr>
        <p:txBody>
          <a:bodyPr anchor="b">
            <a:normAutofit/>
          </a:bodyPr>
          <a:lstStyle/>
          <a:p>
            <a:r>
              <a:rPr lang="en-US" sz="6600"/>
              <a:t>Missing Values</a:t>
            </a:r>
          </a:p>
        </p:txBody>
      </p:sp>
      <p:sp>
        <p:nvSpPr>
          <p:cNvPr id="3097"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2426A9A7-9CE5-A9BC-2642-7DD893A994FA}"/>
              </a:ext>
            </a:extLst>
          </p:cNvPr>
          <p:cNvSpPr>
            <a:spLocks noGrp="1"/>
          </p:cNvSpPr>
          <p:nvPr>
            <p:ph idx="1"/>
          </p:nvPr>
        </p:nvSpPr>
        <p:spPr>
          <a:xfrm>
            <a:off x="640080" y="2706624"/>
            <a:ext cx="6894576" cy="1737361"/>
          </a:xfrm>
        </p:spPr>
        <p:txBody>
          <a:bodyPr>
            <a:normAutofit/>
          </a:bodyPr>
          <a:lstStyle/>
          <a:p>
            <a:r>
              <a:rPr lang="en-US" sz="2200"/>
              <a:t>Missing values were only found in the ABV and IBU columns.</a:t>
            </a:r>
          </a:p>
          <a:p>
            <a:r>
              <a:rPr lang="en-US" sz="2200"/>
              <a:t>To Address missing values, we found the median values by state, then replaced the missing values with their states corresponding median value.</a:t>
            </a:r>
          </a:p>
        </p:txBody>
      </p:sp>
      <p:pic>
        <p:nvPicPr>
          <p:cNvPr id="3074" name="Picture 2" descr="The Top 10 Black Hills Breweries in South Dakota">
            <a:extLst>
              <a:ext uri="{FF2B5EF4-FFF2-40B4-BE49-F238E27FC236}">
                <a16:creationId xmlns:a16="http://schemas.microsoft.com/office/drawing/2014/main" id="{A23362F3-8DEC-831E-00B5-F9B893B27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436" r="27241" b="-3"/>
          <a:stretch>
            <a:fillRect/>
          </a:stretch>
        </p:blipFill>
        <p:spPr bwMode="auto">
          <a:xfrm>
            <a:off x="8156454" y="-7"/>
            <a:ext cx="4035547" cy="4178808"/>
          </a:xfrm>
          <a:custGeom>
            <a:avLst/>
            <a:gdLst/>
            <a:ahLst/>
            <a:cxnLst/>
            <a:rect l="l" t="t" r="r" b="b"/>
            <a:pathLst>
              <a:path w="4035546"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a:noFill/>
          <a:extLst>
            <a:ext uri="{909E8E84-426E-40DD-AFC4-6F175D3DCCD1}">
              <a14:hiddenFill xmlns:a14="http://schemas.microsoft.com/office/drawing/2010/main">
                <a:solidFill>
                  <a:srgbClr val="FFFFFF"/>
                </a:solidFill>
              </a14:hiddenFill>
            </a:ext>
          </a:extLst>
        </p:spPr>
      </p:pic>
      <p:pic>
        <p:nvPicPr>
          <p:cNvPr id="3078" name="Picture 6" descr="South Dakota – Map Outline, Printable State, Shape, Stencil, Pattern – DIY  Projects, Patterns, Monograms, Designs, Templates">
            <a:extLst>
              <a:ext uri="{FF2B5EF4-FFF2-40B4-BE49-F238E27FC236}">
                <a16:creationId xmlns:a16="http://schemas.microsoft.com/office/drawing/2014/main" id="{44EDA5DC-A26B-7E07-5190-9850D77B85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43952" y="4191000"/>
            <a:ext cx="4445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CEA788-FA49-D608-1534-434A27ED70E9}"/>
              </a:ext>
            </a:extLst>
          </p:cNvPr>
          <p:cNvSpPr txBox="1"/>
          <p:nvPr/>
        </p:nvSpPr>
        <p:spPr>
          <a:xfrm>
            <a:off x="640080" y="4475087"/>
            <a:ext cx="6894576" cy="24622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US" sz="2200"/>
              <a:t>Outlier: South Dakota had no values, in the IBU column, to find a median.  In this instance we took the median of all the values (35) and applied to all beers from South Dakota.</a:t>
            </a:r>
          </a:p>
          <a:p>
            <a:pPr marL="342900" indent="-342900">
              <a:buFont typeface="Arial" pitchFamily="34" charset="0"/>
              <a:buChar char="•"/>
            </a:pPr>
            <a:r>
              <a:rPr lang="en-US" sz="2200"/>
              <a:t>The values are considered missing not at random (MNAR) since specific breweries contain the missing values</a:t>
            </a:r>
          </a:p>
        </p:txBody>
      </p:sp>
      <p:sp>
        <p:nvSpPr>
          <p:cNvPr id="7" name="&quot;No&quot; Symbol 6">
            <a:extLst>
              <a:ext uri="{FF2B5EF4-FFF2-40B4-BE49-F238E27FC236}">
                <a16:creationId xmlns:a16="http://schemas.microsoft.com/office/drawing/2014/main" id="{70302770-A10F-AC5D-1501-69D0FC19861E}"/>
              </a:ext>
            </a:extLst>
          </p:cNvPr>
          <p:cNvSpPr/>
          <p:nvPr/>
        </p:nvSpPr>
        <p:spPr>
          <a:xfrm>
            <a:off x="8627165" y="4611757"/>
            <a:ext cx="2365513" cy="1470991"/>
          </a:xfrm>
          <a:prstGeom prst="noSmoking">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40763782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dur="50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dur="50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dur="500" fill="hold" nodeType="withEffect">
                                  <p:stCondLst>
                                    <p:cond delay="0"/>
                                  </p:stCondLst>
                                  <p:childTnLst>
                                    <p:set>
                                      <p:cBhvr>
                                        <p:cTn id="22" dur="1" fill="hold">
                                          <p:stCondLst>
                                            <p:cond delay="0"/>
                                          </p:stCondLst>
                                        </p:cTn>
                                        <p:tgtEl>
                                          <p:spTgt spid="3078"/>
                                        </p:tgtEl>
                                        <p:attrNameLst>
                                          <p:attrName>style.visibility</p:attrName>
                                        </p:attrNameLst>
                                      </p:cBhvr>
                                      <p:to>
                                        <p:strVal val="visible"/>
                                      </p:to>
                                    </p:set>
                                    <p:anim calcmode="lin" valueType="num">
                                      <p:cBhvr additive="base">
                                        <p:cTn id="23" dur="500" fill="hold"/>
                                        <p:tgtEl>
                                          <p:spTgt spid="3078"/>
                                        </p:tgtEl>
                                        <p:attrNameLst>
                                          <p:attrName>ppt_x</p:attrName>
                                        </p:attrNameLst>
                                      </p:cBhvr>
                                      <p:tavLst>
                                        <p:tav tm="0">
                                          <p:val>
                                            <p:strVal val="#ppt_x"/>
                                          </p:val>
                                        </p:tav>
                                        <p:tav tm="100000">
                                          <p:val>
                                            <p:strVal val="#ppt_x"/>
                                          </p:val>
                                        </p:tav>
                                      </p:tavLst>
                                    </p:anim>
                                    <p:anim calcmode="lin" valueType="num">
                                      <p:cBhvr additive="base">
                                        <p:cTn id="24"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4" dur="50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Why You Need to Visit These Breweries Near Hawley, PA - Ledges Hotel">
            <a:extLst>
              <a:ext uri="{FF2B5EF4-FFF2-40B4-BE49-F238E27FC236}">
                <a16:creationId xmlns:a16="http://schemas.microsoft.com/office/drawing/2014/main" id="{FBE8F136-AD0A-E377-E392-9D40003C0E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684" b="12411"/>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3" name="Rectangle 410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7316C8D-908A-DB5B-33E0-1CC44ADDDC86}"/>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ABV and IBU by State</a:t>
            </a:r>
          </a:p>
        </p:txBody>
      </p:sp>
      <p:cxnSp>
        <p:nvCxnSpPr>
          <p:cNvPr id="4105" name="Straight Connector 410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107" name="Straight Connector 410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BA78596-5EC5-E95C-77E8-99412EE527EB}"/>
              </a:ext>
            </a:extLst>
          </p:cNvPr>
          <p:cNvPicPr>
            <a:picLocks noChangeAspect="1"/>
          </p:cNvPicPr>
          <p:nvPr/>
        </p:nvPicPr>
        <p:blipFill>
          <a:blip r:embed="rId3"/>
          <a:stretch>
            <a:fillRect/>
          </a:stretch>
        </p:blipFill>
        <p:spPr>
          <a:xfrm>
            <a:off x="2497370" y="1463440"/>
            <a:ext cx="7263934" cy="5018363"/>
          </a:xfrm>
          <a:prstGeom prst="rect">
            <a:avLst/>
          </a:prstGeom>
        </p:spPr>
      </p:pic>
      <p:pic>
        <p:nvPicPr>
          <p:cNvPr id="5" name="Picture 4">
            <a:extLst>
              <a:ext uri="{FF2B5EF4-FFF2-40B4-BE49-F238E27FC236}">
                <a16:creationId xmlns:a16="http://schemas.microsoft.com/office/drawing/2014/main" id="{6A485C0A-5611-5B4E-9745-9B0E24B9F2C0}"/>
              </a:ext>
            </a:extLst>
          </p:cNvPr>
          <p:cNvPicPr>
            <a:picLocks noChangeAspect="1"/>
          </p:cNvPicPr>
          <p:nvPr/>
        </p:nvPicPr>
        <p:blipFill>
          <a:blip r:embed="rId4"/>
          <a:stretch>
            <a:fillRect/>
          </a:stretch>
        </p:blipFill>
        <p:spPr>
          <a:xfrm>
            <a:off x="2600623" y="1463440"/>
            <a:ext cx="7263921" cy="5018355"/>
          </a:xfrm>
          <a:prstGeom prst="rect">
            <a:avLst/>
          </a:prstGeom>
        </p:spPr>
      </p:pic>
    </p:spTree>
    <p:extLst>
      <p:ext uri="{BB962C8B-B14F-4D97-AF65-F5344CB8AC3E}">
        <p14:creationId xmlns:p14="http://schemas.microsoft.com/office/powerpoint/2010/main" val="3037279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xit" presetSubtype="4" dur="500"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4" dur="50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xit" presetSubtype="4" dur="500" fill="hold"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ppt_x"/>
                                          </p:val>
                                        </p:tav>
                                      </p:tavLst>
                                    </p:anim>
                                    <p:anim calcmode="lin" valueType="num">
                                      <p:cBhvr additive="base">
                                        <p:cTn id="25" dur="500"/>
                                        <p:tgtEl>
                                          <p:spTgt spid="5"/>
                                        </p:tgtEl>
                                        <p:attrNameLst>
                                          <p:attrName>ppt_y</p:attrName>
                                        </p:attrNameLst>
                                      </p:cBhvr>
                                      <p:tavLst>
                                        <p:tav tm="0">
                                          <p:val>
                                            <p:strVal val="ppt_y"/>
                                          </p:val>
                                        </p:tav>
                                        <p:tav tm="100000">
                                          <p:val>
                                            <p:strVal val="1+ppt_h/2"/>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122" name="Picture 2" descr="Lee Hill Series Vol 5 - Belgian Style Quadrupel Ale - Upslope Brewing  Company | Photos - Untappd">
            <a:extLst>
              <a:ext uri="{FF2B5EF4-FFF2-40B4-BE49-F238E27FC236}">
                <a16:creationId xmlns:a16="http://schemas.microsoft.com/office/drawing/2014/main" id="{8D614C25-6828-0C62-DEEB-BFB90150C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005" b="15072"/>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31" name="Rectangle 513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7E6F396C-0B08-E599-388B-213C66A325ED}"/>
              </a:ext>
            </a:extLst>
          </p:cNvPr>
          <p:cNvSpPr>
            <a:spLocks noGrp="1"/>
          </p:cNvSpPr>
          <p:nvPr>
            <p:ph type="title"/>
          </p:nvPr>
        </p:nvSpPr>
        <p:spPr>
          <a:xfrm>
            <a:off x="838200" y="365125"/>
            <a:ext cx="3822189" cy="1899912"/>
          </a:xfrm>
        </p:spPr>
        <p:txBody>
          <a:bodyPr>
            <a:normAutofit/>
          </a:bodyPr>
          <a:lstStyle/>
          <a:p>
            <a:r>
              <a:rPr lang="en-US" sz="4000"/>
              <a:t>Highest ABV</a:t>
            </a:r>
          </a:p>
        </p:txBody>
      </p:sp>
      <p:sp>
        <p:nvSpPr>
          <p:cNvPr id="5126" name="Content Placeholder 5125">
            <a:extLst>
              <a:ext uri="{FF2B5EF4-FFF2-40B4-BE49-F238E27FC236}">
                <a16:creationId xmlns:a16="http://schemas.microsoft.com/office/drawing/2014/main" id="{E82DC861-61BB-8D6C-1F53-5BE1D6AA1724}"/>
              </a:ext>
            </a:extLst>
          </p:cNvPr>
          <p:cNvSpPr>
            <a:spLocks noGrp="1"/>
          </p:cNvSpPr>
          <p:nvPr>
            <p:ph idx="1"/>
          </p:nvPr>
        </p:nvSpPr>
        <p:spPr>
          <a:xfrm>
            <a:off x="838201" y="2434201"/>
            <a:ext cx="2596978" cy="3742762"/>
          </a:xfrm>
        </p:spPr>
        <p:txBody>
          <a:bodyPr>
            <a:normAutofit/>
          </a:bodyPr>
          <a:lstStyle/>
          <a:p>
            <a:r>
              <a:rPr lang="en-US" sz="2000"/>
              <a:t>UPSLOPE Brewing Belgian Style Quadrupel Ale at 12.8% ABV</a:t>
            </a:r>
          </a:p>
          <a:p>
            <a:r>
              <a:rPr lang="en-US" sz="2000"/>
              <a:t>Boulder, Colorado </a:t>
            </a:r>
          </a:p>
        </p:txBody>
      </p:sp>
    </p:spTree>
    <p:extLst>
      <p:ext uri="{BB962C8B-B14F-4D97-AF65-F5344CB8AC3E}">
        <p14:creationId xmlns:p14="http://schemas.microsoft.com/office/powerpoint/2010/main" val="29376224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nodeType="clickEffect">
                                  <p:stCondLst>
                                    <p:cond delay="0"/>
                                  </p:stCondLst>
                                  <p:childTnLst>
                                    <p:set>
                                      <p:cBhvr>
                                        <p:cTn id="6" dur="1" fill="hold">
                                          <p:stCondLst>
                                            <p:cond delay="0"/>
                                          </p:stCondLst>
                                        </p:cTn>
                                        <p:tgtEl>
                                          <p:spTgt spid="5126">
                                            <p:txEl>
                                              <p:pRg st="0" end="0"/>
                                            </p:txEl>
                                          </p:spTgt>
                                        </p:tgtEl>
                                        <p:attrNameLst>
                                          <p:attrName>style.visibility</p:attrName>
                                        </p:attrNameLst>
                                      </p:cBhvr>
                                      <p:to>
                                        <p:strVal val="visible"/>
                                      </p:to>
                                    </p:set>
                                    <p:anim calcmode="lin" valueType="num">
                                      <p:cBhvr additive="base">
                                        <p:cTn id="7" dur="500" fill="hold"/>
                                        <p:tgtEl>
                                          <p:spTgt spid="51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dur="500" fill="hold" nodeType="clickEffect">
                                  <p:stCondLst>
                                    <p:cond delay="0"/>
                                  </p:stCondLst>
                                  <p:childTnLst>
                                    <p:set>
                                      <p:cBhvr>
                                        <p:cTn id="12" dur="1" fill="hold">
                                          <p:stCondLst>
                                            <p:cond delay="0"/>
                                          </p:stCondLst>
                                        </p:cTn>
                                        <p:tgtEl>
                                          <p:spTgt spid="5126">
                                            <p:txEl>
                                              <p:pRg st="1" end="1"/>
                                            </p:txEl>
                                          </p:spTgt>
                                        </p:tgtEl>
                                        <p:attrNameLst>
                                          <p:attrName>style.visibility</p:attrName>
                                        </p:attrNameLst>
                                      </p:cBhvr>
                                      <p:to>
                                        <p:strVal val="visible"/>
                                      </p:to>
                                    </p:set>
                                    <p:anim calcmode="lin" valueType="num">
                                      <p:cBhvr additive="base">
                                        <p:cTn id="13" dur="500" fill="hold"/>
                                        <p:tgtEl>
                                          <p:spTgt spid="51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6146" name="Picture 2" descr="BITTER BITCH PINT-2 Pack - Astoria Brewing Company">
            <a:extLst>
              <a:ext uri="{FF2B5EF4-FFF2-40B4-BE49-F238E27FC236}">
                <a16:creationId xmlns:a16="http://schemas.microsoft.com/office/drawing/2014/main" id="{ECE9456E-7617-778F-1E0E-362D1E716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9213" b="36247"/>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5" name="Rectangle 615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1E0E46A3-89BB-D5F7-445B-8D1A353C8572}"/>
              </a:ext>
            </a:extLst>
          </p:cNvPr>
          <p:cNvSpPr>
            <a:spLocks noGrp="1"/>
          </p:cNvSpPr>
          <p:nvPr>
            <p:ph type="title"/>
          </p:nvPr>
        </p:nvSpPr>
        <p:spPr>
          <a:xfrm>
            <a:off x="838200" y="365125"/>
            <a:ext cx="3822189" cy="1899912"/>
          </a:xfrm>
        </p:spPr>
        <p:txBody>
          <a:bodyPr>
            <a:normAutofit/>
          </a:bodyPr>
          <a:lstStyle/>
          <a:p>
            <a:r>
              <a:rPr lang="en-US" sz="4000"/>
              <a:t>Highest IBU</a:t>
            </a:r>
          </a:p>
        </p:txBody>
      </p:sp>
      <p:sp>
        <p:nvSpPr>
          <p:cNvPr id="6150" name="Content Placeholder 6149">
            <a:extLst>
              <a:ext uri="{FF2B5EF4-FFF2-40B4-BE49-F238E27FC236}">
                <a16:creationId xmlns:a16="http://schemas.microsoft.com/office/drawing/2014/main" id="{449DFFBD-E44F-D47D-7588-9CE9BBF8FDB2}"/>
              </a:ext>
            </a:extLst>
          </p:cNvPr>
          <p:cNvSpPr>
            <a:spLocks noGrp="1"/>
          </p:cNvSpPr>
          <p:nvPr>
            <p:ph idx="1"/>
          </p:nvPr>
        </p:nvSpPr>
        <p:spPr>
          <a:xfrm>
            <a:off x="838201" y="2434201"/>
            <a:ext cx="3214816" cy="3742762"/>
          </a:xfrm>
        </p:spPr>
        <p:txBody>
          <a:bodyPr>
            <a:normAutofit/>
          </a:bodyPr>
          <a:lstStyle/>
          <a:p>
            <a:r>
              <a:rPr lang="en-US" sz="2000"/>
              <a:t>Astoria Brewing CO.  Bitter Bitch Imperial IPA at 138IBUs</a:t>
            </a:r>
          </a:p>
          <a:p>
            <a:r>
              <a:rPr lang="en-US" sz="2000"/>
              <a:t>Astoria, Oregon</a:t>
            </a:r>
          </a:p>
        </p:txBody>
      </p:sp>
    </p:spTree>
    <p:extLst>
      <p:ext uri="{BB962C8B-B14F-4D97-AF65-F5344CB8AC3E}">
        <p14:creationId xmlns:p14="http://schemas.microsoft.com/office/powerpoint/2010/main" val="22766683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4" dur="500" fill="hold" nodeType="click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 calcmode="lin" valueType="num">
                                      <p:cBhvr additive="base">
                                        <p:cTn id="7" dur="500" fill="hold"/>
                                        <p:tgtEl>
                                          <p:spTgt spid="61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4" dur="500" fill="hold" nodeType="clickEffect">
                                  <p:stCondLst>
                                    <p:cond delay="0"/>
                                  </p:stCondLst>
                                  <p:childTnLst>
                                    <p:set>
                                      <p:cBhvr>
                                        <p:cTn id="12" dur="1" fill="hold">
                                          <p:stCondLst>
                                            <p:cond delay="0"/>
                                          </p:stCondLst>
                                        </p:cTn>
                                        <p:tgtEl>
                                          <p:spTgt spid="6150">
                                            <p:txEl>
                                              <p:pRg st="1" end="1"/>
                                            </p:txEl>
                                          </p:spTgt>
                                        </p:tgtEl>
                                        <p:attrNameLst>
                                          <p:attrName>style.visibility</p:attrName>
                                        </p:attrNameLst>
                                      </p:cBhvr>
                                      <p:to>
                                        <p:strVal val="visible"/>
                                      </p:to>
                                    </p:set>
                                    <p:anim calcmode="lin" valueType="num">
                                      <p:cBhvr additive="base">
                                        <p:cTn id="13" dur="500" fill="hold"/>
                                        <p:tgtEl>
                                          <p:spTgt spid="615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5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nvGrpSpPr>
          <p:cNvPr id="3" name="Group 3"/>
          <p:cNvGrpSpPr/>
          <p:nvPr/>
        </p:nvGrpSpPr>
        <p:grpSpPr>
          <a:xfrm>
            <a:off x="-54627" y="0"/>
            <a:ext cx="3685209" cy="6956679"/>
            <a:chOff x="36418" y="0"/>
            <a:chExt cx="4913611" cy="9275572"/>
          </a:xfrm>
        </p:grpSpPr>
        <p:pic>
          <p:nvPicPr>
            <p:cNvPr id="4" name="Picture 4"/>
            <p:cNvPicPr>
              <a:picLocks noChangeAspect="1"/>
            </p:cNvPicPr>
            <p:nvPr/>
          </p:nvPicPr>
          <p:blipFill>
            <a:blip r:embed="rId3"/>
            <a:srcRect l="35167" r="35167"/>
            <a:stretch>
              <a:fillRect/>
            </a:stretch>
          </p:blipFill>
          <p:spPr>
            <a:xfrm>
              <a:off x="36418" y="0"/>
              <a:ext cx="4913611" cy="9275572"/>
            </a:xfrm>
            <a:prstGeom prst="rect">
              <a:avLst/>
            </a:prstGeom>
          </p:spPr>
        </p:pic>
      </p:grpSp>
      <p:sp>
        <p:nvSpPr>
          <p:cNvPr id="5" name="Freeform 5"/>
          <p:cNvSpPr/>
          <p:nvPr/>
        </p:nvSpPr>
        <p:spPr>
          <a:xfrm>
            <a:off x="10478436" y="5405728"/>
            <a:ext cx="2055529" cy="2055529"/>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6" name="Freeform 6"/>
          <p:cNvSpPr/>
          <p:nvPr/>
        </p:nvSpPr>
        <p:spPr>
          <a:xfrm>
            <a:off x="4614294" y="685800"/>
            <a:ext cx="6785463" cy="4743949"/>
          </a:xfrm>
          <a:custGeom>
            <a:avLst/>
            <a:gdLst/>
            <a:ahLst/>
            <a:cxnLst/>
            <a:rect l="l" t="t" r="r" b="b"/>
            <a:pathLst>
              <a:path w="10178194" h="7115923">
                <a:moveTo>
                  <a:pt x="0" y="0"/>
                </a:moveTo>
                <a:lnTo>
                  <a:pt x="10178194" y="0"/>
                </a:lnTo>
                <a:lnTo>
                  <a:pt x="10178194" y="7115924"/>
                </a:lnTo>
                <a:lnTo>
                  <a:pt x="0" y="7115924"/>
                </a:lnTo>
                <a:lnTo>
                  <a:pt x="0" y="0"/>
                </a:lnTo>
                <a:close/>
              </a:path>
            </a:pathLst>
          </a:custGeom>
          <a:blipFill>
            <a:blip r:embed="rId6"/>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7" name="TextBox 7"/>
          <p:cNvSpPr txBox="1"/>
          <p:nvPr/>
        </p:nvSpPr>
        <p:spPr>
          <a:xfrm>
            <a:off x="293883" y="2143708"/>
            <a:ext cx="3192480" cy="2662913"/>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5113"/>
              </a:lnSpc>
            </a:pPr>
            <a:r>
              <a:rPr lang="en-US" sz="4648">
                <a:solidFill>
                  <a:srgbClr val="FFFFFF"/>
                </a:solidFill>
                <a:latin typeface="Bryndan Write Bold"/>
              </a:rPr>
              <a:t>ABV: Alcohol by volume of the beer.</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3" name="Freeform 3"/>
          <p:cNvSpPr/>
          <p:nvPr/>
        </p:nvSpPr>
        <p:spPr>
          <a:xfrm>
            <a:off x="-736911" y="-409710"/>
            <a:ext cx="2268333" cy="2004381"/>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4" name="Freeform 4"/>
          <p:cNvSpPr/>
          <p:nvPr/>
        </p:nvSpPr>
        <p:spPr>
          <a:xfrm rot="20932378">
            <a:off x="5632661" y="5607386"/>
            <a:ext cx="1139997" cy="1113052"/>
          </a:xfrm>
          <a:custGeom>
            <a:avLst/>
            <a:gdLst/>
            <a:ahLst/>
            <a:cxnLst/>
            <a:rect l="l" t="t" r="r" b="b"/>
            <a:pathLst>
              <a:path w="1709996" h="1669578">
                <a:moveTo>
                  <a:pt x="0" y="0"/>
                </a:moveTo>
                <a:lnTo>
                  <a:pt x="1709996" y="0"/>
                </a:lnTo>
                <a:lnTo>
                  <a:pt x="1709996" y="1669578"/>
                </a:lnTo>
                <a:lnTo>
                  <a:pt x="0" y="16695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5" name="Freeform 5"/>
          <p:cNvSpPr/>
          <p:nvPr/>
        </p:nvSpPr>
        <p:spPr>
          <a:xfrm>
            <a:off x="9752756" y="442993"/>
            <a:ext cx="2753483" cy="485615"/>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nvGrpSpPr>
          <p:cNvPr id="6" name="Group 6"/>
          <p:cNvGrpSpPr>
            <a:grpSpLocks noChangeAspect="1"/>
          </p:cNvGrpSpPr>
          <p:nvPr/>
        </p:nvGrpSpPr>
        <p:grpSpPr>
          <a:xfrm>
            <a:off x="0" y="1110850"/>
            <a:ext cx="4586443" cy="4825736"/>
            <a:chOff x="0" y="-471650"/>
            <a:chExt cx="3894667" cy="4097867"/>
          </a:xfrm>
        </p:grpSpPr>
        <p:sp>
          <p:nvSpPr>
            <p:cNvPr id="7" name="Freeform 7"/>
            <p:cNvSpPr/>
            <p:nvPr/>
          </p:nvSpPr>
          <p:spPr>
            <a:xfrm>
              <a:off x="0" y="-471650"/>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l="-2608" r="-2608"/>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8" name="Freeform 8"/>
            <p:cNvSpPr/>
            <p:nvPr/>
          </p:nvSpPr>
          <p:spPr>
            <a:xfrm>
              <a:off x="0" y="-471650"/>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10"/>
              <a:stretch>
                <a:fillRect t="-286" b="-286"/>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grpSp>
        <p:nvGrpSpPr>
          <p:cNvPr id="9" name="Group 9"/>
          <p:cNvGrpSpPr>
            <a:grpSpLocks noChangeAspect="1"/>
          </p:cNvGrpSpPr>
          <p:nvPr/>
        </p:nvGrpSpPr>
        <p:grpSpPr>
          <a:xfrm>
            <a:off x="4722784" y="2177957"/>
            <a:ext cx="2746432" cy="2889723"/>
            <a:chOff x="-3348649" y="-1544261"/>
            <a:chExt cx="3894667" cy="4097867"/>
          </a:xfrm>
        </p:grpSpPr>
        <p:sp>
          <p:nvSpPr>
            <p:cNvPr id="10" name="Freeform 10"/>
            <p:cNvSpPr/>
            <p:nvPr/>
          </p:nvSpPr>
          <p:spPr>
            <a:xfrm>
              <a:off x="-3348648" y="-1544261"/>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11"/>
              <a:stretch>
                <a:fillRect l="-20506" r="-20506"/>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1" name="Freeform 11"/>
            <p:cNvSpPr/>
            <p:nvPr/>
          </p:nvSpPr>
          <p:spPr>
            <a:xfrm>
              <a:off x="-3348649" y="-1544261"/>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10"/>
              <a:stretch>
                <a:fillRect t="-286" b="-286"/>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grpSp>
        <p:nvGrpSpPr>
          <p:cNvPr id="12" name="Group 12"/>
          <p:cNvGrpSpPr>
            <a:grpSpLocks noChangeAspect="1"/>
          </p:cNvGrpSpPr>
          <p:nvPr/>
        </p:nvGrpSpPr>
        <p:grpSpPr>
          <a:xfrm>
            <a:off x="7679140" y="1054844"/>
            <a:ext cx="4512859" cy="4748312"/>
            <a:chOff x="-3313611" y="-455174"/>
            <a:chExt cx="3894668" cy="4097867"/>
          </a:xfrm>
        </p:grpSpPr>
        <p:sp>
          <p:nvSpPr>
            <p:cNvPr id="13" name="Freeform 13"/>
            <p:cNvSpPr/>
            <p:nvPr/>
          </p:nvSpPr>
          <p:spPr>
            <a:xfrm>
              <a:off x="-3313611" y="-455173"/>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12"/>
              <a:stretch>
                <a:fillRect l="-2608" r="-2608"/>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sp>
          <p:nvSpPr>
            <p:cNvPr id="14" name="Freeform 14"/>
            <p:cNvSpPr/>
            <p:nvPr/>
          </p:nvSpPr>
          <p:spPr>
            <a:xfrm>
              <a:off x="-3313609" y="-455174"/>
              <a:ext cx="3894667" cy="4097867"/>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10"/>
              <a:stretch>
                <a:fillRect t="-286" b="-286"/>
              </a:stretch>
            </a:blipFill>
          </p:spPr>
          <p:txBody>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endParaRPr/>
            </a:p>
          </p:txBody>
        </p:sp>
      </p:grpSp>
      <p:sp>
        <p:nvSpPr>
          <p:cNvPr id="15" name="TextBox 15"/>
          <p:cNvSpPr txBox="1"/>
          <p:nvPr/>
        </p:nvSpPr>
        <p:spPr>
          <a:xfrm>
            <a:off x="1180489" y="6448815"/>
            <a:ext cx="2225466" cy="361103"/>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lvl="0" indent="0" algn="ctr">
              <a:lnSpc>
                <a:spcPts val="2667"/>
              </a:lnSpc>
              <a:spcBef>
                <a:spcPct val="0"/>
              </a:spcBef>
            </a:pPr>
            <a:r>
              <a:rPr lang="en-US" sz="2133">
                <a:solidFill>
                  <a:srgbClr val="000000"/>
                </a:solidFill>
                <a:latin typeface="Bryndan Write"/>
              </a:rPr>
              <a:t>Histogram</a:t>
            </a:r>
          </a:p>
        </p:txBody>
      </p:sp>
      <p:sp>
        <p:nvSpPr>
          <p:cNvPr id="16" name="TextBox 16"/>
          <p:cNvSpPr txBox="1"/>
          <p:nvPr/>
        </p:nvSpPr>
        <p:spPr>
          <a:xfrm>
            <a:off x="8996594" y="6448815"/>
            <a:ext cx="2225466" cy="361103"/>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marL="0" lvl="0" indent="0" algn="ctr">
              <a:lnSpc>
                <a:spcPts val="2667"/>
              </a:lnSpc>
              <a:spcBef>
                <a:spcPct val="0"/>
              </a:spcBef>
            </a:pPr>
            <a:r>
              <a:rPr lang="en-US" sz="2133">
                <a:solidFill>
                  <a:srgbClr val="000000"/>
                </a:solidFill>
                <a:latin typeface="Bryndan Write"/>
              </a:rPr>
              <a:t>Boxplot</a:t>
            </a:r>
          </a:p>
        </p:txBody>
      </p:sp>
      <p:sp>
        <p:nvSpPr>
          <p:cNvPr id="17" name="TextBox 17"/>
          <p:cNvSpPr txBox="1"/>
          <p:nvPr/>
        </p:nvSpPr>
        <p:spPr>
          <a:xfrm>
            <a:off x="2900016" y="312899"/>
            <a:ext cx="5844540" cy="615708"/>
          </a:xfrm>
          <a:prstGeom prst="rect">
            <a:avLst/>
          </a:prstGeom>
        </p:spPr>
        <p:txBody>
          <a:bodyPr lIns="0" tIns="0" rIns="0" bIns="0" rtlCol="0" anchor="t">
            <a:spAutoFit/>
          </a:bodyPr>
          <a:lstStyle>
            <a:defPPr>
              <a:defRPr lang="en-US"/>
            </a:defPPr>
            <a:lvl1pPr marL="0" algn="l" defTabSz="609600" rtl="0" eaLnBrk="1" latinLnBrk="0" hangingPunct="1">
              <a:defRPr sz="1200" kern="1200">
                <a:solidFill>
                  <a:schemeClr val="tx1"/>
                </a:solidFill>
                <a:latin typeface="+mn-lt"/>
                <a:ea typeface="+mn-ea"/>
                <a:cs typeface="+mn-cs"/>
              </a:defRPr>
            </a:lvl1pPr>
            <a:lvl2pPr marL="304800" algn="l" defTabSz="609600" rtl="0" eaLnBrk="1" latinLnBrk="0" hangingPunct="1">
              <a:defRPr sz="1200" kern="1200">
                <a:solidFill>
                  <a:schemeClr val="tx1"/>
                </a:solidFill>
                <a:latin typeface="+mn-lt"/>
                <a:ea typeface="+mn-ea"/>
                <a:cs typeface="+mn-cs"/>
              </a:defRPr>
            </a:lvl2pPr>
            <a:lvl3pPr marL="609600" algn="l" defTabSz="609600" rtl="0" eaLnBrk="1" latinLnBrk="0" hangingPunct="1">
              <a:defRPr sz="1200" kern="1200">
                <a:solidFill>
                  <a:schemeClr val="tx1"/>
                </a:solidFill>
                <a:latin typeface="+mn-lt"/>
                <a:ea typeface="+mn-ea"/>
                <a:cs typeface="+mn-cs"/>
              </a:defRPr>
            </a:lvl3pPr>
            <a:lvl4pPr marL="914400" algn="l" defTabSz="609600" rtl="0" eaLnBrk="1" latinLnBrk="0" hangingPunct="1">
              <a:defRPr sz="1200" kern="1200">
                <a:solidFill>
                  <a:schemeClr val="tx1"/>
                </a:solidFill>
                <a:latin typeface="+mn-lt"/>
                <a:ea typeface="+mn-ea"/>
                <a:cs typeface="+mn-cs"/>
              </a:defRPr>
            </a:lvl4pPr>
            <a:lvl5pPr marL="1219200" algn="l" defTabSz="609600" rtl="0" eaLnBrk="1" latinLnBrk="0" hangingPunct="1">
              <a:defRPr sz="1200" kern="1200">
                <a:solidFill>
                  <a:schemeClr val="tx1"/>
                </a:solidFill>
                <a:latin typeface="+mn-lt"/>
                <a:ea typeface="+mn-ea"/>
                <a:cs typeface="+mn-cs"/>
              </a:defRPr>
            </a:lvl5pPr>
            <a:lvl6pPr marL="1524000" algn="l" defTabSz="609600" rtl="0" eaLnBrk="1" latinLnBrk="0" hangingPunct="1">
              <a:defRPr sz="1200" kern="1200">
                <a:solidFill>
                  <a:schemeClr val="tx1"/>
                </a:solidFill>
                <a:latin typeface="+mn-lt"/>
                <a:ea typeface="+mn-ea"/>
                <a:cs typeface="+mn-cs"/>
              </a:defRPr>
            </a:lvl6pPr>
            <a:lvl7pPr marL="1828800" algn="l" defTabSz="609600" rtl="0" eaLnBrk="1" latinLnBrk="0" hangingPunct="1">
              <a:defRPr sz="1200" kern="1200">
                <a:solidFill>
                  <a:schemeClr val="tx1"/>
                </a:solidFill>
                <a:latin typeface="+mn-lt"/>
                <a:ea typeface="+mn-ea"/>
                <a:cs typeface="+mn-cs"/>
              </a:defRPr>
            </a:lvl7pPr>
            <a:lvl8pPr marL="2133600" algn="l" defTabSz="609600" rtl="0" eaLnBrk="1" latinLnBrk="0" hangingPunct="1">
              <a:defRPr sz="1200" kern="1200">
                <a:solidFill>
                  <a:schemeClr val="tx1"/>
                </a:solidFill>
                <a:latin typeface="+mn-lt"/>
                <a:ea typeface="+mn-ea"/>
                <a:cs typeface="+mn-cs"/>
              </a:defRPr>
            </a:lvl8pPr>
            <a:lvl9pPr marL="2438400" algn="l" defTabSz="609600" rtl="0" eaLnBrk="1" latinLnBrk="0" hangingPunct="1">
              <a:defRPr sz="1200" kern="1200">
                <a:solidFill>
                  <a:schemeClr val="tx1"/>
                </a:solidFill>
                <a:latin typeface="+mn-lt"/>
                <a:ea typeface="+mn-ea"/>
                <a:cs typeface="+mn-cs"/>
              </a:defRPr>
            </a:lvl9pPr>
          </a:lstStyle>
          <a:p>
            <a:pPr algn="ctr">
              <a:lnSpc>
                <a:spcPts val="4512"/>
              </a:lnSpc>
            </a:pPr>
            <a:r>
              <a:rPr lang="en-US" sz="4800">
                <a:solidFill>
                  <a:srgbClr val="FFFFFF"/>
                </a:solidFill>
                <a:latin typeface="Gochi Hand"/>
              </a:rPr>
              <a:t>Distribution of the ABV</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2"/>
  <p:tag name="AS_OS" val="Unix 6.2.0.1011"/>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panose="020F05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panose="020F05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436</Words>
  <Application>Microsoft Macintosh PowerPoint</Application>
  <PresentationFormat>Widescreen</PresentationFormat>
  <Paragraphs>39</Paragraphs>
  <Slides>18</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18</vt:i4>
      </vt:variant>
    </vt:vector>
  </HeadingPairs>
  <TitlesOfParts>
    <vt:vector size="30" baseType="lpstr">
      <vt:lpstr>Bryndan Write Bold</vt:lpstr>
      <vt:lpstr>Calibri</vt:lpstr>
      <vt:lpstr>Gochi Hand</vt:lpstr>
      <vt:lpstr>Now</vt:lpstr>
      <vt:lpstr>Calibri Light</vt:lpstr>
      <vt:lpstr>Arial</vt:lpstr>
      <vt:lpstr>Bryndan Write</vt:lpstr>
      <vt:lpstr>Office Theme</vt:lpstr>
      <vt:lpstr>Office Theme</vt:lpstr>
      <vt:lpstr>Office Theme</vt:lpstr>
      <vt:lpstr>Office Theme</vt:lpstr>
      <vt:lpstr>Office Theme</vt:lpstr>
      <vt:lpstr> Breweries Case Study</vt:lpstr>
      <vt:lpstr>Brewery Count by State</vt:lpstr>
      <vt:lpstr>PowerPoint Presentation</vt:lpstr>
      <vt:lpstr>Missing Values</vt:lpstr>
      <vt:lpstr>ABV and IBU by State</vt:lpstr>
      <vt:lpstr>Highest ABV</vt:lpstr>
      <vt:lpstr>Highest IBU</vt:lpstr>
      <vt:lpstr>PowerPoint Presentation</vt:lpstr>
      <vt:lpstr>PowerPoint Presentation</vt:lpstr>
      <vt:lpstr>PowerPoint Presentation</vt:lpstr>
      <vt:lpstr>KKN Modeling</vt:lpstr>
      <vt:lpstr>Accuracy</vt:lpstr>
      <vt:lpstr>Sensitivity</vt:lpstr>
      <vt:lpstr>Specificity</vt:lpstr>
      <vt:lpstr>PowerPoint Presentation</vt:lpstr>
      <vt:lpstr>PowerPoint Presentation</vt:lpstr>
      <vt:lpstr>ChatGPT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Breweries Case Study</dc:title>
  <dc:creator>James Weaver</dc:creator>
  <cp:lastModifiedBy>Johnson, Chris</cp:lastModifiedBy>
  <cp:revision>2</cp:revision>
  <cp:lastPrinted>2023-10-20T23:39:42Z</cp:lastPrinted>
  <dcterms:created xsi:type="dcterms:W3CDTF">2023-10-20T23:39:42Z</dcterms:created>
  <dcterms:modified xsi:type="dcterms:W3CDTF">2023-10-21T01:09:31Z</dcterms:modified>
</cp:coreProperties>
</file>